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2"/>
  </p:notesMasterIdLst>
  <p:sldIdLst>
    <p:sldId id="256" r:id="rId5"/>
    <p:sldId id="259" r:id="rId6"/>
    <p:sldId id="260" r:id="rId7"/>
    <p:sldId id="261" r:id="rId8"/>
    <p:sldId id="264" r:id="rId9"/>
    <p:sldId id="262" r:id="rId10"/>
    <p:sldId id="263" r:id="rId11"/>
  </p:sldIdLst>
  <p:sldSz cx="7556500" cy="10693400"/>
  <p:notesSz cx="6858000" cy="9144000"/>
  <p:embeddedFontLst>
    <p:embeddedFont>
      <p:font typeface="Helvetica World Bold" panose="020B0604020202020204" charset="-128"/>
      <p:regular r:id="rId13"/>
    </p:embeddedFont>
    <p:embeddedFont>
      <p:font typeface="Comic Sans MS" panose="030F0702030302020204" pitchFamily="66"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8E1C94-21ED-3DF2-631A-AC1B9AB19231}" v="416" dt="2025-09-04T15:24:19.3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615" autoAdjust="0"/>
    <p:restoredTop sz="94622" autoAdjust="0"/>
  </p:normalViewPr>
  <p:slideViewPr>
    <p:cSldViewPr>
      <p:cViewPr varScale="1">
        <p:scale>
          <a:sx n="64" d="100"/>
          <a:sy n="64" d="100"/>
        </p:scale>
        <p:origin x="54"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702AEF-D184-4E9A-9528-7B7DECB50420}" type="datetimeFigureOut">
              <a:rPr lang="en-GB" smtClean="0"/>
              <a:t>12/01/2026</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AC4D68-0A7D-4B09-9B64-815995524963}" type="slidenum">
              <a:rPr lang="en-GB" smtClean="0"/>
              <a:t>‹#›</a:t>
            </a:fld>
            <a:endParaRPr lang="en-GB"/>
          </a:p>
        </p:txBody>
      </p:sp>
    </p:spTree>
    <p:extLst>
      <p:ext uri="{BB962C8B-B14F-4D97-AF65-F5344CB8AC3E}">
        <p14:creationId xmlns:p14="http://schemas.microsoft.com/office/powerpoint/2010/main" val="1497497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AC4D68-0A7D-4B09-9B64-815995524963}" type="slidenum">
              <a:rPr lang="en-GB" smtClean="0"/>
              <a:t>2</a:t>
            </a:fld>
            <a:endParaRPr lang="en-GB"/>
          </a:p>
        </p:txBody>
      </p:sp>
    </p:spTree>
    <p:extLst>
      <p:ext uri="{BB962C8B-B14F-4D97-AF65-F5344CB8AC3E}">
        <p14:creationId xmlns:p14="http://schemas.microsoft.com/office/powerpoint/2010/main" val="952290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penclawddprimary.ovw10.juniperwebsites.co.uk/page/?title=Reporting+your+child+absent&amp;pid=72"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hyperlink" Target="https://www.penclawddprimary.co.uk/class-pages-and-online-learning/sea-lions-progression-step-2/home-learn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188993" y="7535519"/>
            <a:ext cx="7265707" cy="2538055"/>
          </a:xfrm>
          <a:prstGeom prst="rect">
            <a:avLst/>
          </a:prstGeom>
          <a:solidFill>
            <a:srgbClr val="FFFFCC"/>
          </a:solidFill>
        </p:spPr>
        <p:txBody>
          <a:bodyPr lIns="50800" tIns="50800" rIns="50800" bIns="50800" rtlCol="0" anchor="ctr"/>
          <a:lstStyle/>
          <a:p>
            <a:pPr algn="ctr">
              <a:lnSpc>
                <a:spcPts val="1960"/>
              </a:lnSpc>
            </a:pPr>
            <a:r>
              <a:rPr lang="en-GB" sz="1400" b="1" u="sng" dirty="0"/>
              <a:t>Engage</a:t>
            </a:r>
          </a:p>
          <a:p>
            <a:pPr algn="ctr">
              <a:lnSpc>
                <a:spcPts val="1960"/>
              </a:lnSpc>
            </a:pPr>
            <a:r>
              <a:rPr lang="en-GB" sz="1200" dirty="0"/>
              <a:t>Children will participate in a Lunar Camp afternoon They will experience astronaut training, build their own constellations and rockets in the classroom, and take part in a rocket launch simulation. This hands-on, creative event will help the children explore space, work together as a team, and spark their imagination for the rest of the topic.</a:t>
            </a:r>
          </a:p>
          <a:p>
            <a:pPr algn="ctr">
              <a:lnSpc>
                <a:spcPts val="1960"/>
              </a:lnSpc>
            </a:pPr>
            <a:r>
              <a:rPr lang="en-GB" sz="1200" dirty="0"/>
              <a:t>In February, we are going to have an interactive space experience to develop our topic ‘Space’ inside a virtual dome. </a:t>
            </a:r>
          </a:p>
          <a:p>
            <a:pPr algn="ctr">
              <a:lnSpc>
                <a:spcPts val="1960"/>
              </a:lnSpc>
            </a:pPr>
            <a:r>
              <a:rPr lang="en-GB" sz="1200" b="1" u="sng" dirty="0"/>
              <a:t>Express – Sharing the Learning</a:t>
            </a:r>
          </a:p>
          <a:p>
            <a:pPr algn="ctr">
              <a:lnSpc>
                <a:spcPts val="1960"/>
              </a:lnSpc>
            </a:pPr>
            <a:r>
              <a:rPr lang="en-GB" u="sng" dirty="0"/>
              <a:t>Wednesday 18</a:t>
            </a:r>
            <a:r>
              <a:rPr lang="en-GB" u="sng" baseline="30000" dirty="0"/>
              <a:t>th</a:t>
            </a:r>
            <a:r>
              <a:rPr lang="en-GB" u="sng" dirty="0"/>
              <a:t> March – 2:30pm to 3pm</a:t>
            </a:r>
          </a:p>
        </p:txBody>
      </p:sp>
      <p:sp>
        <p:nvSpPr>
          <p:cNvPr id="7" name="TextBox 7"/>
          <p:cNvSpPr txBox="1"/>
          <p:nvPr/>
        </p:nvSpPr>
        <p:spPr>
          <a:xfrm>
            <a:off x="188993" y="4227489"/>
            <a:ext cx="3980258" cy="3308029"/>
          </a:xfrm>
          <a:prstGeom prst="rect">
            <a:avLst/>
          </a:prstGeom>
          <a:solidFill>
            <a:schemeClr val="accent2">
              <a:lumMod val="60000"/>
              <a:lumOff val="40000"/>
            </a:schemeClr>
          </a:solidFill>
        </p:spPr>
        <p:txBody>
          <a:bodyPr lIns="50800" tIns="50800" rIns="50800" bIns="50800" rtlCol="0" anchor="ctr"/>
          <a:lstStyle/>
          <a:p>
            <a:pPr algn="ctr">
              <a:lnSpc>
                <a:spcPts val="1960"/>
              </a:lnSpc>
              <a:spcBef>
                <a:spcPct val="0"/>
              </a:spcBef>
            </a:pPr>
            <a:r>
              <a:rPr lang="en-GB" b="1" u="sng" dirty="0"/>
              <a:t>Topic Overview</a:t>
            </a:r>
          </a:p>
          <a:p>
            <a:pPr algn="ctr">
              <a:lnSpc>
                <a:spcPts val="1960"/>
              </a:lnSpc>
              <a:spcBef>
                <a:spcPct val="0"/>
              </a:spcBef>
            </a:pPr>
            <a:r>
              <a:rPr lang="en-GB" b="1" u="sng" dirty="0"/>
              <a:t>Splendid Skies</a:t>
            </a:r>
          </a:p>
          <a:p>
            <a:r>
              <a:rPr lang="en-GB" sz="1400" dirty="0"/>
              <a:t>This term, our project is all about Splendid Skies— a topic chosen and driven by the curiosity and imagination of our learners. We will be looking up to the sky and beyond, exploring space, the Moon, stars, planets, and astronauts — and following the children’s interests as the learning takes shape.</a:t>
            </a:r>
          </a:p>
          <a:p>
            <a:r>
              <a:rPr lang="en-GB" sz="1400" dirty="0"/>
              <a:t>Our literature book ‘Man on the Moon’ will inspire rich discussions, creative thinking, and imaginative storytelling as we explore what life might be like in space and whether there is more to the Moon than meets the eye. We hope to spend lots of time outdoors observing the sky, noticing changes between day and night, and using our natural environment to spark wonder and questions.</a:t>
            </a:r>
          </a:p>
          <a:p>
            <a:pPr algn="ctr">
              <a:lnSpc>
                <a:spcPts val="1960"/>
              </a:lnSpc>
              <a:spcBef>
                <a:spcPct val="0"/>
              </a:spcBef>
            </a:pPr>
            <a:r>
              <a:rPr lang="en-GB" sz="1400" dirty="0"/>
              <a:t> </a:t>
            </a:r>
            <a:endParaRPr lang="en-GB" sz="1600" b="1" u="sng" dirty="0"/>
          </a:p>
        </p:txBody>
      </p:sp>
      <p:grpSp>
        <p:nvGrpSpPr>
          <p:cNvPr id="15" name="Group 15"/>
          <p:cNvGrpSpPr/>
          <p:nvPr/>
        </p:nvGrpSpPr>
        <p:grpSpPr>
          <a:xfrm>
            <a:off x="-14125" y="71762"/>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sp>
        <p:nvSpPr>
          <p:cNvPr id="19" name="Freeform 19"/>
          <p:cNvSpPr/>
          <p:nvPr/>
        </p:nvSpPr>
        <p:spPr>
          <a:xfrm>
            <a:off x="756000" y="1706064"/>
            <a:ext cx="6048000" cy="398942"/>
          </a:xfrm>
          <a:custGeom>
            <a:avLst/>
            <a:gdLst/>
            <a:ahLst/>
            <a:cxnLst/>
            <a:rect l="l" t="t" r="r" b="b"/>
            <a:pathLst>
              <a:path w="2167467" h="142972">
                <a:moveTo>
                  <a:pt x="0" y="0"/>
                </a:moveTo>
                <a:lnTo>
                  <a:pt x="2167467" y="0"/>
                </a:lnTo>
                <a:lnTo>
                  <a:pt x="2167467" y="142972"/>
                </a:lnTo>
                <a:lnTo>
                  <a:pt x="0" y="142972"/>
                </a:lnTo>
                <a:close/>
              </a:path>
            </a:pathLst>
          </a:custGeom>
          <a:solidFill>
            <a:srgbClr val="FFFFCC"/>
          </a:solidFill>
          <a:ln cap="sq">
            <a:noFill/>
            <a:prstDash val="solid"/>
            <a:miter/>
          </a:ln>
        </p:spPr>
        <p:txBody>
          <a:bodyPr/>
          <a:lstStyle/>
          <a:p>
            <a:endParaRPr lang="en-GB"/>
          </a:p>
        </p:txBody>
      </p:sp>
      <p:sp>
        <p:nvSpPr>
          <p:cNvPr id="21" name="TextBox 21"/>
          <p:cNvSpPr txBox="1"/>
          <p:nvPr/>
        </p:nvSpPr>
        <p:spPr>
          <a:xfrm>
            <a:off x="425450" y="393156"/>
            <a:ext cx="6556743" cy="781304"/>
          </a:xfrm>
          <a:prstGeom prst="rect">
            <a:avLst/>
          </a:prstGeom>
        </p:spPr>
        <p:txBody>
          <a:bodyPr wrap="square" lIns="0" tIns="0" rIns="0" bIns="0" rtlCol="0" anchor="t">
            <a:spAutoFit/>
          </a:bodyPr>
          <a:lstStyle/>
          <a:p>
            <a:pPr algn="ctr">
              <a:lnSpc>
                <a:spcPts val="5794"/>
              </a:lnSpc>
            </a:pPr>
            <a:r>
              <a:rPr lang="en-US" sz="6600" b="1" dirty="0">
                <a:solidFill>
                  <a:srgbClr val="D9C179"/>
                </a:solidFill>
                <a:ea typeface="Helvetica World Bold"/>
                <a:cs typeface="Helvetica World Bold"/>
              </a:rPr>
              <a:t>Sealions</a:t>
            </a:r>
            <a:endParaRPr lang="en-US" sz="6600" b="1" dirty="0">
              <a:solidFill>
                <a:srgbClr val="D9C179"/>
              </a:solidFill>
              <a:ea typeface="Helvetica World Bold"/>
              <a:cs typeface="Helvetica World Bold"/>
              <a:sym typeface="Helvetica World Bold"/>
            </a:endParaRPr>
          </a:p>
        </p:txBody>
      </p:sp>
      <p:sp>
        <p:nvSpPr>
          <p:cNvPr id="22" name="TextBox 22"/>
          <p:cNvSpPr txBox="1"/>
          <p:nvPr/>
        </p:nvSpPr>
        <p:spPr>
          <a:xfrm>
            <a:off x="1096187" y="1723607"/>
            <a:ext cx="5367626" cy="301365"/>
          </a:xfrm>
          <a:prstGeom prst="rect">
            <a:avLst/>
          </a:prstGeom>
        </p:spPr>
        <p:txBody>
          <a:bodyPr lIns="0" tIns="0" rIns="0" bIns="0" rtlCol="0" anchor="t">
            <a:spAutoFit/>
          </a:bodyPr>
          <a:lstStyle/>
          <a:p>
            <a:pPr algn="ctr">
              <a:lnSpc>
                <a:spcPts val="2520"/>
              </a:lnSpc>
            </a:pPr>
            <a:r>
              <a:rPr lang="en-US" b="1" dirty="0">
                <a:solidFill>
                  <a:srgbClr val="545454"/>
                </a:solidFill>
                <a:ea typeface="Helvetica World"/>
                <a:cs typeface="Arial" panose="020B0604020202020204" pitchFamily="34" charset="0"/>
                <a:sym typeface="Helvetica World"/>
              </a:rPr>
              <a:t>Penclawdd Primary School : Spring Term 2026</a:t>
            </a:r>
          </a:p>
        </p:txBody>
      </p:sp>
      <p:sp>
        <p:nvSpPr>
          <p:cNvPr id="25" name="TextBox 25"/>
          <p:cNvSpPr txBox="1"/>
          <p:nvPr/>
        </p:nvSpPr>
        <p:spPr>
          <a:xfrm>
            <a:off x="203200" y="2261258"/>
            <a:ext cx="7162800" cy="1877790"/>
          </a:xfrm>
          <a:prstGeom prst="rect">
            <a:avLst/>
          </a:prstGeom>
          <a:solidFill>
            <a:srgbClr val="FFFFCC"/>
          </a:solidFill>
        </p:spPr>
        <p:txBody>
          <a:bodyPr lIns="50800" tIns="50800" rIns="50800" bIns="50800" rtlCol="0" anchor="ctr"/>
          <a:lstStyle/>
          <a:p>
            <a:pPr algn="ctr">
              <a:lnSpc>
                <a:spcPts val="1960"/>
              </a:lnSpc>
              <a:spcBef>
                <a:spcPct val="0"/>
              </a:spcBef>
            </a:pPr>
            <a:endParaRPr lang="en-GB" b="1" u="sng" dirty="0"/>
          </a:p>
          <a:p>
            <a:pPr algn="ctr">
              <a:lnSpc>
                <a:spcPts val="1960"/>
              </a:lnSpc>
              <a:spcBef>
                <a:spcPct val="0"/>
              </a:spcBef>
            </a:pPr>
            <a:endParaRPr lang="en-GB" b="1" u="sng" dirty="0"/>
          </a:p>
          <a:p>
            <a:pPr algn="ctr">
              <a:lnSpc>
                <a:spcPts val="1960"/>
              </a:lnSpc>
              <a:spcBef>
                <a:spcPct val="0"/>
              </a:spcBef>
            </a:pPr>
            <a:r>
              <a:rPr lang="en-GB" b="1" u="sng" dirty="0" err="1"/>
              <a:t>Shwmae</a:t>
            </a:r>
            <a:r>
              <a:rPr lang="en-GB" b="1" u="sng" dirty="0"/>
              <a:t> Sealions!</a:t>
            </a:r>
          </a:p>
          <a:p>
            <a:r>
              <a:rPr lang="en-GB" sz="1200" b="1" dirty="0"/>
              <a:t>Happy New Year and welcome back to school! We hope you had a wonderful break and are ready for an exciting new term ahead. This half term, our new topic Splendid Skies will take the children on a journey beyond our world and into space. We will be looking up at the sky to explore the Sun, Moon, stars, and planets, sparking curiosity and a sense of wonder about the universe around us.</a:t>
            </a:r>
          </a:p>
          <a:p>
            <a:r>
              <a:rPr lang="en-GB" sz="1200" b="1" dirty="0"/>
              <a:t>As we return to school routines, we will be supporting the children to feel settled, confident, and eager to learn. Through stories, creative activities, investigations, and imaginative play, the children will begin to ask big questions about space, astronauts, and what lies beyond Earth. This topic will encourage curiosity, creativity, and awe, helping the children to see that learning really has no limits. We’re so excited to begin this out-of-this-world adventure together!</a:t>
            </a:r>
            <a:endParaRPr lang="en-GB" sz="1400" b="1" dirty="0"/>
          </a:p>
          <a:p>
            <a:endParaRPr lang="en-GB" sz="1400" b="1" dirty="0"/>
          </a:p>
          <a:p>
            <a:endParaRPr lang="en-GB" sz="1200" b="1" dirty="0"/>
          </a:p>
        </p:txBody>
      </p:sp>
      <p:sp>
        <p:nvSpPr>
          <p:cNvPr id="29" name="TextBox 29"/>
          <p:cNvSpPr txBox="1"/>
          <p:nvPr/>
        </p:nvSpPr>
        <p:spPr>
          <a:xfrm>
            <a:off x="2559050" y="2309992"/>
            <a:ext cx="4499322" cy="179536"/>
          </a:xfrm>
          <a:prstGeom prst="rect">
            <a:avLst/>
          </a:prstGeom>
        </p:spPr>
        <p:txBody>
          <a:bodyPr wrap="square" lIns="0" tIns="0" rIns="0" bIns="0" rtlCol="0" anchor="t">
            <a:spAutoFit/>
          </a:bodyPr>
          <a:lstStyle/>
          <a:p>
            <a:pPr algn="just">
              <a:lnSpc>
                <a:spcPts val="1399"/>
              </a:lnSpc>
              <a:spcBef>
                <a:spcPct val="0"/>
              </a:spcBef>
            </a:pPr>
            <a:endParaRPr lang="en-GB" sz="1200" dirty="0">
              <a:solidFill>
                <a:srgbClr val="545454"/>
              </a:solidFill>
              <a:latin typeface="Arial"/>
              <a:ea typeface="Helvetica World"/>
              <a:cs typeface="Arial"/>
            </a:endParaRPr>
          </a:p>
        </p:txBody>
      </p:sp>
      <p:grpSp>
        <p:nvGrpSpPr>
          <p:cNvPr id="37" name="Group 37"/>
          <p:cNvGrpSpPr/>
          <p:nvPr/>
        </p:nvGrpSpPr>
        <p:grpSpPr>
          <a:xfrm>
            <a:off x="-14125" y="10162016"/>
            <a:ext cx="7588250" cy="795517"/>
            <a:chOff x="0" y="0"/>
            <a:chExt cx="2904863" cy="331627"/>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12154" y="6530"/>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3299" y="13662"/>
            <a:ext cx="1301401" cy="1624015"/>
          </a:xfrm>
          <a:prstGeom prst="rect">
            <a:avLst/>
          </a:prstGeom>
        </p:spPr>
      </p:pic>
      <p:sp>
        <p:nvSpPr>
          <p:cNvPr id="45" name="TextBox 44"/>
          <p:cNvSpPr txBox="1"/>
          <p:nvPr/>
        </p:nvSpPr>
        <p:spPr>
          <a:xfrm>
            <a:off x="4239381" y="4318083"/>
            <a:ext cx="3143050" cy="1723549"/>
          </a:xfrm>
          <a:prstGeom prst="rect">
            <a:avLst/>
          </a:prstGeom>
          <a:solidFill>
            <a:schemeClr val="accent3">
              <a:lumMod val="40000"/>
              <a:lumOff val="60000"/>
            </a:schemeClr>
          </a:solidFill>
        </p:spPr>
        <p:txBody>
          <a:bodyPr wrap="square" rtlCol="0">
            <a:spAutoFit/>
          </a:bodyPr>
          <a:lstStyle/>
          <a:p>
            <a:r>
              <a:rPr lang="en-GB" b="1" dirty="0"/>
              <a:t>Along the way, we will be asking big questions like:</a:t>
            </a:r>
            <a:br>
              <a:rPr lang="en-GB" sz="1400" dirty="0"/>
            </a:br>
            <a:r>
              <a:rPr lang="en-GB" sz="1400" dirty="0"/>
              <a:t>💬 Why do we need astronauts?</a:t>
            </a:r>
            <a:br>
              <a:rPr lang="en-GB" sz="1400" dirty="0"/>
            </a:br>
            <a:r>
              <a:rPr lang="en-GB" sz="1400" dirty="0"/>
              <a:t>💬 What is new in terms of space developments?</a:t>
            </a:r>
            <a:br>
              <a:rPr lang="en-GB" sz="1400" dirty="0"/>
            </a:br>
            <a:r>
              <a:rPr lang="en-GB" sz="1400" dirty="0"/>
              <a:t>💬 Why should we look after Planet Earth?</a:t>
            </a:r>
            <a:endParaRPr lang="en-GB" sz="1400" i="1" dirty="0"/>
          </a:p>
        </p:txBody>
      </p:sp>
      <p:pic>
        <p:nvPicPr>
          <p:cNvPr id="50" name="Picture 2" descr="The Big Question Research Challeng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7869" y="6012940"/>
            <a:ext cx="1375944" cy="1375944"/>
          </a:xfrm>
          <a:prstGeom prst="rect">
            <a:avLst/>
          </a:prstGeom>
          <a:noFill/>
          <a:extLst>
            <a:ext uri="{909E8E84-426E-40DD-AFC4-6F175D3DCCD1}">
              <a14:hiddenFill xmlns:a14="http://schemas.microsoft.com/office/drawing/2010/main">
                <a:solidFill>
                  <a:srgbClr val="FFFFFF"/>
                </a:solidFill>
              </a14:hiddenFill>
            </a:ext>
          </a:extLst>
        </p:spPr>
      </p:pic>
      <p:sp>
        <p:nvSpPr>
          <p:cNvPr id="52" name="TextBox 51"/>
          <p:cNvSpPr txBox="1"/>
          <p:nvPr/>
        </p:nvSpPr>
        <p:spPr>
          <a:xfrm>
            <a:off x="1338168" y="10252306"/>
            <a:ext cx="5802425" cy="369332"/>
          </a:xfrm>
          <a:prstGeom prst="rect">
            <a:avLst/>
          </a:prstGeom>
          <a:noFill/>
        </p:spPr>
        <p:txBody>
          <a:bodyPr wrap="square" rtlCol="0">
            <a:spAutoFit/>
          </a:bodyPr>
          <a:lstStyle/>
          <a:p>
            <a:r>
              <a:rPr lang="en-GB" b="1" i="1" dirty="0"/>
              <a:t>A happy face, a learning place , a growing space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286799" y="5557025"/>
            <a:ext cx="2929262" cy="3768433"/>
          </a:xfrm>
          <a:prstGeom prst="rect">
            <a:avLst/>
          </a:prstGeom>
          <a:solidFill>
            <a:schemeClr val="accent6">
              <a:lumMod val="40000"/>
              <a:lumOff val="60000"/>
            </a:schemeClr>
          </a:solidFill>
        </p:spPr>
        <p:txBody>
          <a:bodyPr lIns="50800" tIns="50800" rIns="50800" bIns="50800" rtlCol="0" anchor="ctr"/>
          <a:lstStyle/>
          <a:p>
            <a:pPr algn="ctr">
              <a:lnSpc>
                <a:spcPts val="1960"/>
              </a:lnSpc>
              <a:spcBef>
                <a:spcPct val="0"/>
              </a:spcBef>
            </a:pPr>
            <a:r>
              <a:rPr lang="en-GB" b="1" u="sng" dirty="0"/>
              <a:t>Welsh and French</a:t>
            </a:r>
            <a:endParaRPr lang="en-GB" dirty="0"/>
          </a:p>
          <a:p>
            <a:pPr algn="just">
              <a:lnSpc>
                <a:spcPts val="1960"/>
              </a:lnSpc>
              <a:spcBef>
                <a:spcPct val="0"/>
              </a:spcBef>
            </a:pPr>
            <a:r>
              <a:rPr lang="en-GB" sz="1200" dirty="0"/>
              <a:t>In Welsh, Sealions practice their Welsh through daily slot Drillio sessions, which allows them to practice patterns and phrases. Our daily </a:t>
            </a:r>
            <a:r>
              <a:rPr lang="en-GB" sz="1200" dirty="0" err="1"/>
              <a:t>Helpwr</a:t>
            </a:r>
            <a:r>
              <a:rPr lang="en-GB" sz="1200" dirty="0"/>
              <a:t> Heddiw takes part in building speaking and listening skills. Alongside this, they will continue with </a:t>
            </a:r>
            <a:r>
              <a:rPr lang="en-GB" sz="1200" dirty="0" err="1"/>
              <a:t>Tric</a:t>
            </a:r>
            <a:r>
              <a:rPr lang="en-GB" sz="1200" dirty="0"/>
              <a:t> a </a:t>
            </a:r>
            <a:r>
              <a:rPr lang="en-GB" sz="1200" dirty="0" err="1"/>
              <a:t>Chlic</a:t>
            </a:r>
            <a:r>
              <a:rPr lang="en-GB" sz="1200" dirty="0"/>
              <a:t> to strengthen early reading skills in Welsh, and use Fa La </a:t>
            </a:r>
            <a:r>
              <a:rPr lang="en-GB" sz="1200" dirty="0" err="1"/>
              <a:t>La</a:t>
            </a:r>
            <a:r>
              <a:rPr lang="en-GB" sz="1200" dirty="0"/>
              <a:t> songs to make learning fun and musical. In French, we will be learning to recognise, say, read and write numbers from 10-20. We will also practice simple greetings, basic classroom words and short phrases, helping children to build confidence.</a:t>
            </a:r>
            <a:endParaRPr sz="1400" dirty="0"/>
          </a:p>
        </p:txBody>
      </p:sp>
      <p:grpSp>
        <p:nvGrpSpPr>
          <p:cNvPr id="15" name="Group 15"/>
          <p:cNvGrpSpPr/>
          <p:nvPr/>
        </p:nvGrpSpPr>
        <p:grpSpPr>
          <a:xfrm>
            <a:off x="15875" y="74047"/>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grpSp>
        <p:nvGrpSpPr>
          <p:cNvPr id="18" name="Group 18"/>
          <p:cNvGrpSpPr/>
          <p:nvPr/>
        </p:nvGrpSpPr>
        <p:grpSpPr>
          <a:xfrm>
            <a:off x="756000" y="1706064"/>
            <a:ext cx="6048000" cy="398942"/>
            <a:chOff x="0" y="0"/>
            <a:chExt cx="2167467" cy="142972"/>
          </a:xfrm>
          <a:solidFill>
            <a:srgbClr val="FFFFCC"/>
          </a:solidFill>
        </p:grpSpPr>
        <p:sp>
          <p:nvSpPr>
            <p:cNvPr id="19" name="Freeform 19"/>
            <p:cNvSpPr/>
            <p:nvPr/>
          </p:nvSpPr>
          <p:spPr>
            <a:xfrm>
              <a:off x="0" y="0"/>
              <a:ext cx="2167467" cy="142972"/>
            </a:xfrm>
            <a:custGeom>
              <a:avLst/>
              <a:gdLst/>
              <a:ahLst/>
              <a:cxnLst/>
              <a:rect l="l" t="t" r="r" b="b"/>
              <a:pathLst>
                <a:path w="2167467" h="142972">
                  <a:moveTo>
                    <a:pt x="0" y="0"/>
                  </a:moveTo>
                  <a:lnTo>
                    <a:pt x="2167467" y="0"/>
                  </a:lnTo>
                  <a:lnTo>
                    <a:pt x="2167467" y="142972"/>
                  </a:lnTo>
                  <a:lnTo>
                    <a:pt x="0" y="142972"/>
                  </a:lnTo>
                  <a:close/>
                </a:path>
              </a:pathLst>
            </a:custGeom>
            <a:grpFill/>
            <a:ln cap="sq">
              <a:noFill/>
              <a:prstDash val="solid"/>
              <a:miter/>
            </a:ln>
          </p:spPr>
          <p:txBody>
            <a:bodyPr/>
            <a:lstStyle/>
            <a:p>
              <a:endParaRPr lang="en-GB"/>
            </a:p>
          </p:txBody>
        </p:sp>
        <p:sp>
          <p:nvSpPr>
            <p:cNvPr id="20" name="TextBox 20"/>
            <p:cNvSpPr txBox="1"/>
            <p:nvPr/>
          </p:nvSpPr>
          <p:spPr>
            <a:xfrm>
              <a:off x="0" y="-28575"/>
              <a:ext cx="2167467" cy="171547"/>
            </a:xfrm>
            <a:prstGeom prst="rect">
              <a:avLst/>
            </a:prstGeom>
            <a:grpFill/>
          </p:spPr>
          <p:txBody>
            <a:bodyPr lIns="50800" tIns="50800" rIns="50800" bIns="50800" rtlCol="0" anchor="ctr"/>
            <a:lstStyle/>
            <a:p>
              <a:pPr algn="ctr">
                <a:lnSpc>
                  <a:spcPts val="1960"/>
                </a:lnSpc>
                <a:spcBef>
                  <a:spcPct val="0"/>
                </a:spcBef>
              </a:pPr>
              <a:endParaRPr/>
            </a:p>
          </p:txBody>
        </p:sp>
      </p:grpSp>
      <p:sp>
        <p:nvSpPr>
          <p:cNvPr id="21" name="TextBox 21"/>
          <p:cNvSpPr txBox="1"/>
          <p:nvPr/>
        </p:nvSpPr>
        <p:spPr>
          <a:xfrm>
            <a:off x="445829" y="428433"/>
            <a:ext cx="6556743" cy="781304"/>
          </a:xfrm>
          <a:prstGeom prst="rect">
            <a:avLst/>
          </a:prstGeom>
        </p:spPr>
        <p:txBody>
          <a:bodyPr lIns="0" tIns="0" rIns="0" bIns="0" rtlCol="0" anchor="t">
            <a:spAutoFit/>
          </a:bodyPr>
          <a:lstStyle/>
          <a:p>
            <a:pPr algn="ctr">
              <a:lnSpc>
                <a:spcPts val="5794"/>
              </a:lnSpc>
            </a:pPr>
            <a:r>
              <a:rPr lang="en-US" sz="6600" b="1" dirty="0">
                <a:solidFill>
                  <a:srgbClr val="D9C179"/>
                </a:solidFill>
                <a:ea typeface="Helvetica World Bold"/>
                <a:cs typeface="Helvetica World Bold"/>
              </a:rPr>
              <a:t>Sealions</a:t>
            </a:r>
            <a:endParaRPr lang="en-US" sz="6600" b="1" dirty="0">
              <a:solidFill>
                <a:srgbClr val="D9C179"/>
              </a:solidFill>
              <a:ea typeface="Helvetica World Bold"/>
              <a:cs typeface="Helvetica World Bold"/>
              <a:sym typeface="Helvetica World Bold"/>
            </a:endParaRPr>
          </a:p>
        </p:txBody>
      </p:sp>
      <p:sp>
        <p:nvSpPr>
          <p:cNvPr id="22" name="TextBox 22"/>
          <p:cNvSpPr txBox="1"/>
          <p:nvPr/>
        </p:nvSpPr>
        <p:spPr>
          <a:xfrm>
            <a:off x="1096187" y="1723607"/>
            <a:ext cx="5367626" cy="301365"/>
          </a:xfrm>
          <a:prstGeom prst="rect">
            <a:avLst/>
          </a:prstGeom>
        </p:spPr>
        <p:txBody>
          <a:bodyPr lIns="0" tIns="0" rIns="0" bIns="0" rtlCol="0" anchor="t">
            <a:spAutoFit/>
          </a:bodyPr>
          <a:lstStyle/>
          <a:p>
            <a:pPr algn="ctr">
              <a:lnSpc>
                <a:spcPts val="2520"/>
              </a:lnSpc>
            </a:pPr>
            <a:r>
              <a:rPr lang="en-US" b="1" dirty="0">
                <a:solidFill>
                  <a:srgbClr val="545454"/>
                </a:solidFill>
                <a:latin typeface="+mj-lt"/>
                <a:ea typeface="Helvetica World"/>
                <a:cs typeface="Arial" panose="020B0604020202020204" pitchFamily="34" charset="0"/>
                <a:sym typeface="Helvetica World"/>
              </a:rPr>
              <a:t>Penclawdd Primary School : Spring Term 2026</a:t>
            </a:r>
            <a:endParaRPr lang="en-US" sz="1800" b="1" dirty="0">
              <a:solidFill>
                <a:srgbClr val="545454"/>
              </a:solidFill>
              <a:latin typeface="+mj-lt"/>
              <a:ea typeface="Helvetica World"/>
              <a:cs typeface="Arial" panose="020B0604020202020204" pitchFamily="34" charset="0"/>
              <a:sym typeface="Helvetica World"/>
            </a:endParaRPr>
          </a:p>
        </p:txBody>
      </p:sp>
      <p:sp>
        <p:nvSpPr>
          <p:cNvPr id="25" name="TextBox 25"/>
          <p:cNvSpPr txBox="1"/>
          <p:nvPr/>
        </p:nvSpPr>
        <p:spPr>
          <a:xfrm>
            <a:off x="261697" y="2221653"/>
            <a:ext cx="7021753" cy="3138002"/>
          </a:xfrm>
          <a:prstGeom prst="rect">
            <a:avLst/>
          </a:prstGeom>
          <a:solidFill>
            <a:schemeClr val="accent6">
              <a:lumMod val="40000"/>
              <a:lumOff val="60000"/>
            </a:schemeClr>
          </a:solidFill>
        </p:spPr>
        <p:txBody>
          <a:bodyPr lIns="50800" tIns="50800" rIns="50800" bIns="50800" rtlCol="0" anchor="ctr"/>
          <a:lstStyle/>
          <a:p>
            <a:r>
              <a:rPr lang="en-GB" sz="1400" dirty="0"/>
              <a:t>Our literacy this term will be closely linked to our Splendid Skies topic. Through carefully chosen texts, the children will explore themes of space, imagination and exploring.</a:t>
            </a:r>
          </a:p>
          <a:p>
            <a:pPr lvl="0" eaLnBrk="0" fontAlgn="base" hangingPunct="0">
              <a:spcBef>
                <a:spcPct val="0"/>
              </a:spcBef>
              <a:spcAft>
                <a:spcPct val="0"/>
              </a:spcAft>
            </a:pPr>
            <a:r>
              <a:rPr lang="en-GB" sz="1400" dirty="0"/>
              <a:t>We will:</a:t>
            </a:r>
          </a:p>
          <a:p>
            <a:pPr lvl="0" eaLnBrk="0" fontAlgn="base" hangingPunct="0">
              <a:spcBef>
                <a:spcPct val="0"/>
              </a:spcBef>
              <a:spcAft>
                <a:spcPct val="0"/>
              </a:spcAft>
              <a:buFontTx/>
              <a:buChar char="•"/>
            </a:pPr>
            <a:r>
              <a:rPr lang="en-GB" sz="1400" b="1" dirty="0"/>
              <a:t> </a:t>
            </a:r>
            <a:r>
              <a:rPr lang="en-US" altLang="en-US" sz="1200" dirty="0"/>
              <a:t>Read and enjoy ‘Man on the Moon’, using it to spark discussion, predict events, and explore characters, settings, and feelings.</a:t>
            </a:r>
          </a:p>
          <a:p>
            <a:pPr lvl="0" eaLnBrk="0" fontAlgn="base" hangingPunct="0">
              <a:spcBef>
                <a:spcPct val="0"/>
              </a:spcBef>
              <a:spcAft>
                <a:spcPct val="0"/>
              </a:spcAft>
              <a:buFontTx/>
              <a:buChar char="•"/>
            </a:pPr>
            <a:r>
              <a:rPr lang="en-US" altLang="en-US" sz="1200" dirty="0"/>
              <a:t>Write simple narratives, diary entries, and captions linked to Bob’s adventures on the Moon.</a:t>
            </a:r>
          </a:p>
          <a:p>
            <a:pPr lvl="0" eaLnBrk="0" fontAlgn="base" hangingPunct="0">
              <a:spcBef>
                <a:spcPct val="0"/>
              </a:spcBef>
              <a:spcAft>
                <a:spcPct val="0"/>
              </a:spcAft>
              <a:buFontTx/>
              <a:buChar char="•"/>
            </a:pPr>
            <a:r>
              <a:rPr lang="en-US" altLang="en-US" sz="1200" dirty="0"/>
              <a:t>Create fact files and labels about the Moon, space, planets, and astronauts.</a:t>
            </a:r>
          </a:p>
          <a:p>
            <a:pPr lvl="0" eaLnBrk="0" fontAlgn="base" hangingPunct="0">
              <a:spcBef>
                <a:spcPct val="0"/>
              </a:spcBef>
              <a:spcAft>
                <a:spcPct val="0"/>
              </a:spcAft>
              <a:buFontTx/>
              <a:buChar char="•"/>
            </a:pPr>
            <a:r>
              <a:rPr lang="en-US" altLang="en-US" sz="1200" dirty="0"/>
              <a:t>Practice instructional writing, such as How to become an astronaut or How to get to the Moon.</a:t>
            </a:r>
          </a:p>
          <a:p>
            <a:pPr lvl="0" eaLnBrk="0" fontAlgn="base" hangingPunct="0">
              <a:spcBef>
                <a:spcPct val="0"/>
              </a:spcBef>
              <a:spcAft>
                <a:spcPct val="0"/>
              </a:spcAft>
              <a:buFontTx/>
              <a:buChar char="•"/>
            </a:pPr>
            <a:r>
              <a:rPr lang="en-US" altLang="en-US" sz="1200" dirty="0"/>
              <a:t>Take part in oral storytelling and role play, imagining what we might see or do if we travelled into space.</a:t>
            </a:r>
          </a:p>
          <a:p>
            <a:pPr lvl="0" eaLnBrk="0" fontAlgn="base" hangingPunct="0">
              <a:spcBef>
                <a:spcPct val="0"/>
              </a:spcBef>
              <a:spcAft>
                <a:spcPct val="0"/>
              </a:spcAft>
              <a:buFontTx/>
              <a:buChar char="•"/>
            </a:pPr>
            <a:r>
              <a:rPr lang="en-US" altLang="en-US" sz="1200" dirty="0"/>
              <a:t>Use speech bubbles and speech marks to indicate what we think characters are saying.</a:t>
            </a:r>
          </a:p>
          <a:p>
            <a:pPr lvl="0" eaLnBrk="0" fontAlgn="base" hangingPunct="0">
              <a:spcBef>
                <a:spcPct val="0"/>
              </a:spcBef>
              <a:spcAft>
                <a:spcPct val="0"/>
              </a:spcAft>
              <a:buFontTx/>
              <a:buChar char="•"/>
            </a:pPr>
            <a:r>
              <a:rPr lang="en-US" altLang="en-US" sz="1200" dirty="0"/>
              <a:t>Create poems, adverts and book reviews.</a:t>
            </a:r>
          </a:p>
          <a:p>
            <a:pPr lvl="0" eaLnBrk="0" fontAlgn="base" hangingPunct="0">
              <a:spcBef>
                <a:spcPct val="0"/>
              </a:spcBef>
              <a:spcAft>
                <a:spcPct val="0"/>
              </a:spcAft>
              <a:buFontTx/>
              <a:buChar char="•"/>
            </a:pPr>
            <a:r>
              <a:rPr lang="en-US" altLang="en-US" sz="1200" dirty="0"/>
              <a:t>Enhanced spelling  activities with a key focus on phonics and spelling rules.</a:t>
            </a:r>
          </a:p>
          <a:p>
            <a:pPr lvl="0" eaLnBrk="0" fontAlgn="base" hangingPunct="0">
              <a:spcBef>
                <a:spcPct val="0"/>
              </a:spcBef>
              <a:spcAft>
                <a:spcPct val="0"/>
              </a:spcAft>
              <a:buFontTx/>
              <a:buChar char="•"/>
            </a:pPr>
            <a:r>
              <a:rPr lang="en-US" altLang="en-US" sz="1200" dirty="0"/>
              <a:t>Weekly </a:t>
            </a:r>
            <a:r>
              <a:rPr lang="en-US" altLang="en-US" sz="1200" dirty="0" err="1"/>
              <a:t>SPaG</a:t>
            </a:r>
            <a:r>
              <a:rPr lang="en-US" altLang="en-US" sz="1200" dirty="0"/>
              <a:t> lessons focusing on grammar, punctuation and spelling.</a:t>
            </a:r>
          </a:p>
          <a:p>
            <a:endParaRPr lang="en-GB" sz="1400" dirty="0"/>
          </a:p>
        </p:txBody>
      </p:sp>
      <p:grpSp>
        <p:nvGrpSpPr>
          <p:cNvPr id="37" name="Group 37"/>
          <p:cNvGrpSpPr/>
          <p:nvPr/>
        </p:nvGrpSpPr>
        <p:grpSpPr>
          <a:xfrm>
            <a:off x="0" y="10095417"/>
            <a:ext cx="7556501" cy="827402"/>
            <a:chOff x="0" y="0"/>
            <a:chExt cx="2892709" cy="296522"/>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0" y="-28575"/>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3299" y="13662"/>
            <a:ext cx="1301401" cy="1624015"/>
          </a:xfrm>
          <a:prstGeom prst="rect">
            <a:avLst/>
          </a:prstGeom>
        </p:spPr>
      </p:pic>
      <p:sp>
        <p:nvSpPr>
          <p:cNvPr id="52" name="TextBox 51"/>
          <p:cNvSpPr txBox="1"/>
          <p:nvPr/>
        </p:nvSpPr>
        <p:spPr>
          <a:xfrm>
            <a:off x="1325748" y="10139786"/>
            <a:ext cx="5802425" cy="369332"/>
          </a:xfrm>
          <a:prstGeom prst="rect">
            <a:avLst/>
          </a:prstGeom>
          <a:noFill/>
        </p:spPr>
        <p:txBody>
          <a:bodyPr wrap="square" rtlCol="0">
            <a:spAutoFit/>
          </a:bodyPr>
          <a:lstStyle/>
          <a:p>
            <a:r>
              <a:rPr lang="en-GB" b="1" i="1" dirty="0"/>
              <a:t>A happy face, a learning place , a growing space</a:t>
            </a:r>
          </a:p>
        </p:txBody>
      </p:sp>
      <p:grpSp>
        <p:nvGrpSpPr>
          <p:cNvPr id="40" name="Group 2"/>
          <p:cNvGrpSpPr/>
          <p:nvPr/>
        </p:nvGrpSpPr>
        <p:grpSpPr>
          <a:xfrm>
            <a:off x="3421542" y="8388415"/>
            <a:ext cx="3524051" cy="1120704"/>
            <a:chOff x="0" y="0"/>
            <a:chExt cx="1189231" cy="681235"/>
          </a:xfrm>
          <a:solidFill>
            <a:schemeClr val="tx2">
              <a:lumMod val="40000"/>
              <a:lumOff val="60000"/>
            </a:schemeClr>
          </a:solidFill>
        </p:grpSpPr>
        <p:sp>
          <p:nvSpPr>
            <p:cNvPr id="41" name="Freeform 3"/>
            <p:cNvSpPr/>
            <p:nvPr/>
          </p:nvSpPr>
          <p:spPr>
            <a:xfrm>
              <a:off x="0" y="0"/>
              <a:ext cx="1189231" cy="681235"/>
            </a:xfrm>
            <a:custGeom>
              <a:avLst/>
              <a:gdLst/>
              <a:ahLst/>
              <a:cxnLst/>
              <a:rect l="l" t="t" r="r" b="b"/>
              <a:pathLst>
                <a:path w="1189231" h="681235">
                  <a:moveTo>
                    <a:pt x="0" y="0"/>
                  </a:moveTo>
                  <a:lnTo>
                    <a:pt x="1189231" y="0"/>
                  </a:lnTo>
                  <a:lnTo>
                    <a:pt x="1189231" y="681235"/>
                  </a:lnTo>
                  <a:lnTo>
                    <a:pt x="0" y="681235"/>
                  </a:lnTo>
                  <a:close/>
                </a:path>
              </a:pathLst>
            </a:custGeom>
            <a:grpFill/>
          </p:spPr>
          <p:txBody>
            <a:bodyPr/>
            <a:lstStyle/>
            <a:p>
              <a:endParaRPr lang="en-GB"/>
            </a:p>
          </p:txBody>
        </p:sp>
        <p:sp>
          <p:nvSpPr>
            <p:cNvPr id="43" name="TextBox 4"/>
            <p:cNvSpPr txBox="1"/>
            <p:nvPr/>
          </p:nvSpPr>
          <p:spPr>
            <a:xfrm>
              <a:off x="0" y="-28575"/>
              <a:ext cx="1189231" cy="709810"/>
            </a:xfrm>
            <a:prstGeom prst="rect">
              <a:avLst/>
            </a:prstGeom>
            <a:grpFill/>
          </p:spPr>
          <p:txBody>
            <a:bodyPr lIns="50800" tIns="50800" rIns="50800" bIns="50800" rtlCol="0" anchor="ctr"/>
            <a:lstStyle/>
            <a:p>
              <a:pPr algn="ctr">
                <a:lnSpc>
                  <a:spcPts val="1960"/>
                </a:lnSpc>
              </a:pPr>
              <a:r>
                <a:rPr lang="en-GB" sz="1400" b="1" dirty="0">
                  <a:latin typeface="Arial" panose="020B0604020202020204" pitchFamily="34" charset="0"/>
                  <a:cs typeface="Arial" panose="020B0604020202020204" pitchFamily="34" charset="0"/>
                </a:rPr>
                <a:t>Our January Right of the Month is</a:t>
              </a:r>
              <a:r>
                <a:rPr lang="en-GB" sz="1400" dirty="0">
                  <a:latin typeface="Arial" panose="020B0604020202020204" pitchFamily="34" charset="0"/>
                  <a:cs typeface="Arial" panose="020B0604020202020204" pitchFamily="34" charset="0"/>
                </a:rPr>
                <a:t>:</a:t>
              </a:r>
            </a:p>
            <a:p>
              <a:pPr algn="ctr">
                <a:lnSpc>
                  <a:spcPts val="1960"/>
                </a:lnSpc>
              </a:pPr>
              <a:r>
                <a:rPr lang="en-GB" sz="1400" dirty="0">
                  <a:latin typeface="Arial" panose="020B0604020202020204" pitchFamily="34" charset="0"/>
                  <a:cs typeface="Arial" panose="020B0604020202020204" pitchFamily="34" charset="0"/>
                </a:rPr>
                <a:t>Article 29 : To be the best that you can be!</a:t>
              </a:r>
            </a:p>
          </p:txBody>
        </p:sp>
      </p:gr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352723" y="7757780"/>
            <a:ext cx="1185739" cy="2110674"/>
          </a:xfrm>
          <a:prstGeom prst="rect">
            <a:avLst/>
          </a:prstGeom>
        </p:spPr>
      </p:pic>
      <p:sp>
        <p:nvSpPr>
          <p:cNvPr id="3" name="Rectangle 2">
            <a:extLst>
              <a:ext uri="{FF2B5EF4-FFF2-40B4-BE49-F238E27FC236}">
                <a16:creationId xmlns:a16="http://schemas.microsoft.com/office/drawing/2014/main" id="{4BB8DAD0-8FB9-3FDC-C157-24A63CE126C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3">
            <a:extLst>
              <a:ext uri="{FF2B5EF4-FFF2-40B4-BE49-F238E27FC236}">
                <a16:creationId xmlns:a16="http://schemas.microsoft.com/office/drawing/2014/main" id="{1320F35C-857D-8EAD-3136-DE3CE1C52169}"/>
              </a:ext>
            </a:extLst>
          </p:cNvPr>
          <p:cNvSpPr>
            <a:spLocks noChangeArrowheads="1"/>
          </p:cNvSpPr>
          <p:nvPr/>
        </p:nvSpPr>
        <p:spPr bwMode="auto">
          <a:xfrm>
            <a:off x="0" y="0"/>
            <a:ext cx="75565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Aptos" panose="020B0004020202020204" pitchFamily="34" charset="0"/>
              </a:rPr>
              <a:t>In French, we will be learning to recognise, say, read, and write numbers from 10 to 20. We will also </a:t>
            </a:r>
            <a:r>
              <a:rPr kumimoji="0" lang="en-US" altLang="en-US" sz="1200" b="0" i="0" u="none" strike="noStrike" cap="none" normalizeH="0" baseline="0" dirty="0" err="1">
                <a:ln>
                  <a:noFill/>
                </a:ln>
                <a:solidFill>
                  <a:srgbClr val="000000"/>
                </a:solidFill>
                <a:effectLst/>
                <a:latin typeface="Aptos" panose="020B0004020202020204" pitchFamily="34" charset="0"/>
              </a:rPr>
              <a:t>practise</a:t>
            </a:r>
            <a:r>
              <a:rPr kumimoji="0" lang="en-US" altLang="en-US" sz="1200" b="0" i="0" u="none" strike="noStrike" cap="none" normalizeH="0" baseline="0" dirty="0">
                <a:ln>
                  <a:noFill/>
                </a:ln>
                <a:solidFill>
                  <a:srgbClr val="000000"/>
                </a:solidFill>
                <a:effectLst/>
                <a:latin typeface="Aptos" panose="020B0004020202020204" pitchFamily="34" charset="0"/>
              </a:rPr>
              <a:t> simple greetings, basic classroom words, and short phrases, helping children build confidence in speaking and listening in French.</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9" name="Picture 5" descr="Wales and France Flags Crossed – Royalty-Free Vector ...">
            <a:extLst>
              <a:ext uri="{FF2B5EF4-FFF2-40B4-BE49-F238E27FC236}">
                <a16:creationId xmlns:a16="http://schemas.microsoft.com/office/drawing/2014/main" id="{9FF8E0AF-306F-A0CB-7B5C-51A3EDEDE1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2449" y="6905101"/>
            <a:ext cx="2209800" cy="14097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7">
            <a:extLst>
              <a:ext uri="{FF2B5EF4-FFF2-40B4-BE49-F238E27FC236}">
                <a16:creationId xmlns:a16="http://schemas.microsoft.com/office/drawing/2014/main" id="{28245836-471A-E940-FF02-18424CF821D7}"/>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3" name="Picture 9" descr="Bartram, Simon, Bartram, Simon ...">
            <a:extLst>
              <a:ext uri="{FF2B5EF4-FFF2-40B4-BE49-F238E27FC236}">
                <a16:creationId xmlns:a16="http://schemas.microsoft.com/office/drawing/2014/main" id="{CB649FA1-B275-1E2F-5CD4-F89F9EC491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00799" y="4650712"/>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385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184959" y="5716692"/>
            <a:ext cx="5269691" cy="4307557"/>
          </a:xfrm>
          <a:prstGeom prst="rect">
            <a:avLst/>
          </a:prstGeom>
          <a:solidFill>
            <a:schemeClr val="accent3">
              <a:lumMod val="40000"/>
              <a:lumOff val="60000"/>
            </a:schemeClr>
          </a:solidFill>
        </p:spPr>
        <p:txBody>
          <a:bodyPr lIns="50800" tIns="50800" rIns="50800" bIns="50800" rtlCol="0" anchor="ctr"/>
          <a:lstStyle/>
          <a:p>
            <a:pPr algn="ctr">
              <a:lnSpc>
                <a:spcPts val="1960"/>
              </a:lnSpc>
              <a:spcBef>
                <a:spcPct val="0"/>
              </a:spcBef>
            </a:pPr>
            <a:r>
              <a:rPr lang="en-GB" sz="1400" b="1" u="sng" dirty="0"/>
              <a:t>Science and Technology</a:t>
            </a:r>
          </a:p>
          <a:p>
            <a:r>
              <a:rPr lang="en-GB" sz="1400" dirty="0"/>
              <a:t>In science this term, the children will be exploring Humans and Animals, learning about what humans need to stay healthy, including the importance of a balanced diet, and comparing this with the needs of other animals. Linking to our Splendid Skies topic, the children will also learn about forces, including gravity and air resistance, and how these affect movement on Earth and in space. They will begin to explore simple circuits and develop early coding skills, helping them to understand how technology works in the world around them. We will also apply our learning about the planets and space in a wider scientific context.</a:t>
            </a:r>
          </a:p>
          <a:p>
            <a:pPr algn="ctr"/>
            <a:r>
              <a:rPr lang="en-GB" sz="1400" b="1" u="sng" dirty="0"/>
              <a:t>Digital Learning</a:t>
            </a:r>
            <a:br>
              <a:rPr lang="en-GB" sz="1400" dirty="0"/>
            </a:br>
            <a:r>
              <a:rPr lang="en-GB" sz="1400" dirty="0"/>
              <a:t>The children will continue to develop their digital skills through activities that build computational thinking and confidence with technology. They will create and interpret pictograms, use GarageBand to compose music, programme characters to move across different terrains, and explore tools such as NASA websites and Google Earth. They will also practise sending emails and continue to learn how to stay safe online, understanding how to use technology responsibly and sensibly.</a:t>
            </a:r>
          </a:p>
          <a:p>
            <a:pPr algn="ctr">
              <a:lnSpc>
                <a:spcPts val="1960"/>
              </a:lnSpc>
              <a:spcBef>
                <a:spcPct val="0"/>
              </a:spcBef>
            </a:pPr>
            <a:r>
              <a:rPr lang="en-GB" sz="1400" dirty="0"/>
              <a:t>.</a:t>
            </a:r>
          </a:p>
        </p:txBody>
      </p:sp>
      <p:grpSp>
        <p:nvGrpSpPr>
          <p:cNvPr id="15" name="Group 15"/>
          <p:cNvGrpSpPr/>
          <p:nvPr/>
        </p:nvGrpSpPr>
        <p:grpSpPr>
          <a:xfrm>
            <a:off x="-1" y="53097"/>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grpSp>
        <p:nvGrpSpPr>
          <p:cNvPr id="18" name="Group 18"/>
          <p:cNvGrpSpPr/>
          <p:nvPr/>
        </p:nvGrpSpPr>
        <p:grpSpPr>
          <a:xfrm>
            <a:off x="756000" y="1706064"/>
            <a:ext cx="6048000" cy="398942"/>
            <a:chOff x="0" y="0"/>
            <a:chExt cx="2167467" cy="142972"/>
          </a:xfrm>
          <a:solidFill>
            <a:srgbClr val="FFFFCC"/>
          </a:solidFill>
        </p:grpSpPr>
        <p:sp>
          <p:nvSpPr>
            <p:cNvPr id="19" name="Freeform 19"/>
            <p:cNvSpPr/>
            <p:nvPr/>
          </p:nvSpPr>
          <p:spPr>
            <a:xfrm>
              <a:off x="0" y="0"/>
              <a:ext cx="2167467" cy="142972"/>
            </a:xfrm>
            <a:custGeom>
              <a:avLst/>
              <a:gdLst/>
              <a:ahLst/>
              <a:cxnLst/>
              <a:rect l="l" t="t" r="r" b="b"/>
              <a:pathLst>
                <a:path w="2167467" h="142972">
                  <a:moveTo>
                    <a:pt x="0" y="0"/>
                  </a:moveTo>
                  <a:lnTo>
                    <a:pt x="2167467" y="0"/>
                  </a:lnTo>
                  <a:lnTo>
                    <a:pt x="2167467" y="142972"/>
                  </a:lnTo>
                  <a:lnTo>
                    <a:pt x="0" y="142972"/>
                  </a:lnTo>
                  <a:close/>
                </a:path>
              </a:pathLst>
            </a:custGeom>
            <a:grpFill/>
            <a:ln cap="sq">
              <a:noFill/>
              <a:prstDash val="solid"/>
              <a:miter/>
            </a:ln>
          </p:spPr>
          <p:txBody>
            <a:bodyPr/>
            <a:lstStyle/>
            <a:p>
              <a:endParaRPr lang="en-GB"/>
            </a:p>
          </p:txBody>
        </p:sp>
        <p:sp>
          <p:nvSpPr>
            <p:cNvPr id="20" name="TextBox 20"/>
            <p:cNvSpPr txBox="1"/>
            <p:nvPr/>
          </p:nvSpPr>
          <p:spPr>
            <a:xfrm>
              <a:off x="0" y="-28575"/>
              <a:ext cx="2167467" cy="171547"/>
            </a:xfrm>
            <a:prstGeom prst="rect">
              <a:avLst/>
            </a:prstGeom>
            <a:grpFill/>
          </p:spPr>
          <p:txBody>
            <a:bodyPr lIns="50800" tIns="50800" rIns="50800" bIns="50800" rtlCol="0" anchor="ctr"/>
            <a:lstStyle/>
            <a:p>
              <a:pPr algn="ctr">
                <a:lnSpc>
                  <a:spcPts val="1960"/>
                </a:lnSpc>
                <a:spcBef>
                  <a:spcPct val="0"/>
                </a:spcBef>
              </a:pPr>
              <a:endParaRPr/>
            </a:p>
          </p:txBody>
        </p:sp>
      </p:grpSp>
      <p:sp>
        <p:nvSpPr>
          <p:cNvPr id="21" name="TextBox 21"/>
          <p:cNvSpPr txBox="1"/>
          <p:nvPr/>
        </p:nvSpPr>
        <p:spPr>
          <a:xfrm>
            <a:off x="448978" y="325663"/>
            <a:ext cx="6556743" cy="781304"/>
          </a:xfrm>
          <a:prstGeom prst="rect">
            <a:avLst/>
          </a:prstGeom>
        </p:spPr>
        <p:txBody>
          <a:bodyPr lIns="0" tIns="0" rIns="0" bIns="0" rtlCol="0" anchor="t">
            <a:spAutoFit/>
          </a:bodyPr>
          <a:lstStyle/>
          <a:p>
            <a:pPr algn="ctr">
              <a:lnSpc>
                <a:spcPts val="5794"/>
              </a:lnSpc>
            </a:pPr>
            <a:r>
              <a:rPr lang="en-US" sz="6600" b="1" dirty="0">
                <a:solidFill>
                  <a:srgbClr val="D9C179"/>
                </a:solidFill>
                <a:ea typeface="Helvetica World Bold"/>
                <a:cs typeface="Helvetica World Bold"/>
                <a:sym typeface="Helvetica World Bold"/>
              </a:rPr>
              <a:t>Sealions</a:t>
            </a:r>
          </a:p>
        </p:txBody>
      </p:sp>
      <p:sp>
        <p:nvSpPr>
          <p:cNvPr id="22" name="TextBox 22"/>
          <p:cNvSpPr txBox="1"/>
          <p:nvPr/>
        </p:nvSpPr>
        <p:spPr>
          <a:xfrm>
            <a:off x="1096187" y="1723607"/>
            <a:ext cx="5367626" cy="301365"/>
          </a:xfrm>
          <a:prstGeom prst="rect">
            <a:avLst/>
          </a:prstGeom>
        </p:spPr>
        <p:txBody>
          <a:bodyPr lIns="0" tIns="0" rIns="0" bIns="0" rtlCol="0" anchor="t">
            <a:spAutoFit/>
          </a:bodyPr>
          <a:lstStyle/>
          <a:p>
            <a:pPr algn="ctr">
              <a:lnSpc>
                <a:spcPts val="2520"/>
              </a:lnSpc>
            </a:pPr>
            <a:r>
              <a:rPr lang="en-US" b="1" dirty="0">
                <a:solidFill>
                  <a:srgbClr val="545454"/>
                </a:solidFill>
                <a:latin typeface="+mj-lt"/>
                <a:ea typeface="Helvetica World"/>
                <a:cs typeface="Arial" panose="020B0604020202020204" pitchFamily="34" charset="0"/>
                <a:sym typeface="Helvetica World"/>
              </a:rPr>
              <a:t>Penclawdd Primary School : Spring Term 2026</a:t>
            </a:r>
            <a:endParaRPr lang="en-US" sz="1800" b="1" dirty="0">
              <a:solidFill>
                <a:srgbClr val="545454"/>
              </a:solidFill>
              <a:latin typeface="+mj-lt"/>
              <a:ea typeface="Helvetica World"/>
              <a:cs typeface="Arial" panose="020B0604020202020204" pitchFamily="34" charset="0"/>
              <a:sym typeface="Helvetica World"/>
            </a:endParaRPr>
          </a:p>
        </p:txBody>
      </p:sp>
      <p:sp>
        <p:nvSpPr>
          <p:cNvPr id="25" name="TextBox 25"/>
          <p:cNvSpPr txBox="1"/>
          <p:nvPr/>
        </p:nvSpPr>
        <p:spPr>
          <a:xfrm>
            <a:off x="184959" y="2307812"/>
            <a:ext cx="7210710" cy="3319688"/>
          </a:xfrm>
          <a:prstGeom prst="rect">
            <a:avLst/>
          </a:prstGeom>
          <a:solidFill>
            <a:schemeClr val="accent3">
              <a:lumMod val="40000"/>
              <a:lumOff val="60000"/>
            </a:schemeClr>
          </a:solidFill>
        </p:spPr>
        <p:txBody>
          <a:bodyPr lIns="50800" tIns="50800" rIns="50800" bIns="50800" rtlCol="0" anchor="ctr"/>
          <a:lstStyle/>
          <a:p>
            <a:r>
              <a:rPr lang="en-GB" b="1" u="sng" dirty="0"/>
              <a:t>Mathematics and Numeracy</a:t>
            </a:r>
          </a:p>
          <a:p>
            <a:r>
              <a:rPr lang="en-GB" sz="1600" dirty="0"/>
              <a:t>This term in maths, Year 1 and Year 2 will continue to develop strong number skills using the White Rose Maths approach, with learning that is practical, visual, and engaging.</a:t>
            </a:r>
          </a:p>
          <a:p>
            <a:r>
              <a:rPr lang="en-GB" sz="1600" dirty="0"/>
              <a:t>Year 1 will focus on place value within 20 and beyond, alongside addition and subtraction using practical resources. They will also explore measures and begin to recognise and describe 2D and 3D shapes.</a:t>
            </a:r>
          </a:p>
          <a:p>
            <a:r>
              <a:rPr lang="en-GB" sz="1600" dirty="0"/>
              <a:t>Year 2 will extend their understanding of place value within 100, building confidence with addition and subtraction and beginning work on money, multiplication, and division. They will continue exploring 2D and 3D shapes and applying their learning to real-life problems.</a:t>
            </a:r>
          </a:p>
          <a:p>
            <a:r>
              <a:rPr lang="en-GB" sz="1600" dirty="0"/>
              <a:t>Throughout the term, children will take part in hands-on activities that encourage reasoning, problem-solving, and enjoyment of maths.</a:t>
            </a:r>
          </a:p>
          <a:p>
            <a:r>
              <a:rPr lang="en-GB" sz="1600" b="1" u="sng" dirty="0"/>
              <a:t> </a:t>
            </a:r>
          </a:p>
        </p:txBody>
      </p:sp>
      <p:grpSp>
        <p:nvGrpSpPr>
          <p:cNvPr id="37" name="Group 37"/>
          <p:cNvGrpSpPr/>
          <p:nvPr/>
        </p:nvGrpSpPr>
        <p:grpSpPr>
          <a:xfrm>
            <a:off x="-1" y="10193175"/>
            <a:ext cx="7556501" cy="827402"/>
            <a:chOff x="0" y="0"/>
            <a:chExt cx="2892709" cy="296522"/>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0" y="-28575"/>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3299" y="13662"/>
            <a:ext cx="1301401" cy="1624015"/>
          </a:xfrm>
          <a:prstGeom prst="rect">
            <a:avLst/>
          </a:prstGeom>
        </p:spPr>
      </p:pic>
      <p:sp>
        <p:nvSpPr>
          <p:cNvPr id="52" name="TextBox 51"/>
          <p:cNvSpPr txBox="1"/>
          <p:nvPr/>
        </p:nvSpPr>
        <p:spPr>
          <a:xfrm>
            <a:off x="1394810" y="10191327"/>
            <a:ext cx="5802425" cy="369332"/>
          </a:xfrm>
          <a:prstGeom prst="rect">
            <a:avLst/>
          </a:prstGeom>
          <a:noFill/>
        </p:spPr>
        <p:txBody>
          <a:bodyPr wrap="square" rtlCol="0">
            <a:spAutoFit/>
          </a:bodyPr>
          <a:lstStyle/>
          <a:p>
            <a:r>
              <a:rPr lang="en-GB" b="1" i="1" dirty="0"/>
              <a:t>A happy face, a learning place , a growing space</a:t>
            </a:r>
          </a:p>
        </p:txBody>
      </p:sp>
      <p:pic>
        <p:nvPicPr>
          <p:cNvPr id="4098" name="Picture 2" descr="10 Facts about Space! - National ...">
            <a:extLst>
              <a:ext uri="{FF2B5EF4-FFF2-40B4-BE49-F238E27FC236}">
                <a16:creationId xmlns:a16="http://schemas.microsoft.com/office/drawing/2014/main" id="{C0E6E127-FC8D-5DAB-C9B7-2D9BB84634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7057" y="5738459"/>
            <a:ext cx="1834484" cy="19313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search Topics on space exploration">
            <a:extLst>
              <a:ext uri="{FF2B5EF4-FFF2-40B4-BE49-F238E27FC236}">
                <a16:creationId xmlns:a16="http://schemas.microsoft.com/office/drawing/2014/main" id="{7F830271-9F41-CD49-A987-17FBE376CC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3861" y="7870470"/>
            <a:ext cx="197084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989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224179" y="6147653"/>
            <a:ext cx="3842996" cy="3575212"/>
          </a:xfrm>
          <a:prstGeom prst="rect">
            <a:avLst/>
          </a:prstGeom>
          <a:solidFill>
            <a:schemeClr val="accent4">
              <a:lumMod val="40000"/>
              <a:lumOff val="60000"/>
            </a:schemeClr>
          </a:solidFill>
        </p:spPr>
        <p:txBody>
          <a:bodyPr lIns="50800" tIns="50800" rIns="50800" bIns="50800" rtlCol="0" anchor="ctr"/>
          <a:lstStyle/>
          <a:p>
            <a:pPr algn="ctr">
              <a:lnSpc>
                <a:spcPts val="1960"/>
              </a:lnSpc>
              <a:spcBef>
                <a:spcPct val="0"/>
              </a:spcBef>
            </a:pPr>
            <a:r>
              <a:rPr lang="en-GB" b="1" u="sng" dirty="0"/>
              <a:t>RVE</a:t>
            </a:r>
          </a:p>
          <a:p>
            <a:pPr algn="just"/>
            <a:r>
              <a:rPr lang="en-GB" sz="1400" dirty="0"/>
              <a:t>Alongside this, in Religious Values and Ethics (RVE</a:t>
            </a:r>
            <a:r>
              <a:rPr lang="en-GB" sz="1400" b="1" dirty="0"/>
              <a:t>)</a:t>
            </a:r>
            <a:r>
              <a:rPr lang="en-GB" sz="1400" dirty="0"/>
              <a:t>, we are learning about special religious places in Swansea, including churches, mosques and the synagogue. We will explore what happens in these holy buildings and why religions have special places for worship. What difference do these buildings make to the people who worship there, and how to churches and mosques help people feel a sense of belonging in Swansea?</a:t>
            </a:r>
            <a:endParaRPr lang="en-GB" sz="1400" b="1" u="sng" dirty="0"/>
          </a:p>
        </p:txBody>
      </p:sp>
      <p:grpSp>
        <p:nvGrpSpPr>
          <p:cNvPr id="15" name="Group 15"/>
          <p:cNvGrpSpPr/>
          <p:nvPr/>
        </p:nvGrpSpPr>
        <p:grpSpPr>
          <a:xfrm>
            <a:off x="-1" y="-202204"/>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grpSp>
        <p:nvGrpSpPr>
          <p:cNvPr id="18" name="Group 18"/>
          <p:cNvGrpSpPr/>
          <p:nvPr/>
        </p:nvGrpSpPr>
        <p:grpSpPr>
          <a:xfrm>
            <a:off x="690675" y="1555391"/>
            <a:ext cx="6048000" cy="292357"/>
            <a:chOff x="0" y="0"/>
            <a:chExt cx="2167467" cy="142972"/>
          </a:xfrm>
          <a:solidFill>
            <a:srgbClr val="FFFFCC"/>
          </a:solidFill>
        </p:grpSpPr>
        <p:sp>
          <p:nvSpPr>
            <p:cNvPr id="19" name="Freeform 19"/>
            <p:cNvSpPr/>
            <p:nvPr/>
          </p:nvSpPr>
          <p:spPr>
            <a:xfrm>
              <a:off x="0" y="0"/>
              <a:ext cx="2167467" cy="142972"/>
            </a:xfrm>
            <a:custGeom>
              <a:avLst/>
              <a:gdLst/>
              <a:ahLst/>
              <a:cxnLst/>
              <a:rect l="l" t="t" r="r" b="b"/>
              <a:pathLst>
                <a:path w="2167467" h="142972">
                  <a:moveTo>
                    <a:pt x="0" y="0"/>
                  </a:moveTo>
                  <a:lnTo>
                    <a:pt x="2167467" y="0"/>
                  </a:lnTo>
                  <a:lnTo>
                    <a:pt x="2167467" y="142972"/>
                  </a:lnTo>
                  <a:lnTo>
                    <a:pt x="0" y="142972"/>
                  </a:lnTo>
                  <a:close/>
                </a:path>
              </a:pathLst>
            </a:custGeom>
            <a:grpFill/>
            <a:ln cap="sq">
              <a:noFill/>
              <a:prstDash val="solid"/>
              <a:miter/>
            </a:ln>
          </p:spPr>
          <p:txBody>
            <a:bodyPr/>
            <a:lstStyle/>
            <a:p>
              <a:endParaRPr lang="en-GB"/>
            </a:p>
          </p:txBody>
        </p:sp>
        <p:sp>
          <p:nvSpPr>
            <p:cNvPr id="20" name="TextBox 20"/>
            <p:cNvSpPr txBox="1"/>
            <p:nvPr/>
          </p:nvSpPr>
          <p:spPr>
            <a:xfrm>
              <a:off x="0" y="-28575"/>
              <a:ext cx="2167467" cy="171547"/>
            </a:xfrm>
            <a:prstGeom prst="rect">
              <a:avLst/>
            </a:prstGeom>
            <a:grpFill/>
          </p:spPr>
          <p:txBody>
            <a:bodyPr lIns="50800" tIns="50800" rIns="50800" bIns="50800" rtlCol="0" anchor="ctr"/>
            <a:lstStyle/>
            <a:p>
              <a:pPr algn="ctr">
                <a:lnSpc>
                  <a:spcPts val="1960"/>
                </a:lnSpc>
                <a:spcBef>
                  <a:spcPct val="0"/>
                </a:spcBef>
              </a:pPr>
              <a:endParaRPr/>
            </a:p>
          </p:txBody>
        </p:sp>
      </p:grpSp>
      <p:sp>
        <p:nvSpPr>
          <p:cNvPr id="21" name="TextBox 21"/>
          <p:cNvSpPr txBox="1"/>
          <p:nvPr/>
        </p:nvSpPr>
        <p:spPr>
          <a:xfrm>
            <a:off x="436304" y="229367"/>
            <a:ext cx="6556743" cy="781304"/>
          </a:xfrm>
          <a:prstGeom prst="rect">
            <a:avLst/>
          </a:prstGeom>
        </p:spPr>
        <p:txBody>
          <a:bodyPr lIns="0" tIns="0" rIns="0" bIns="0" rtlCol="0" anchor="t">
            <a:spAutoFit/>
          </a:bodyPr>
          <a:lstStyle/>
          <a:p>
            <a:pPr algn="ctr">
              <a:lnSpc>
                <a:spcPts val="5794"/>
              </a:lnSpc>
            </a:pPr>
            <a:r>
              <a:rPr lang="en-US" sz="6600" b="1" dirty="0">
                <a:solidFill>
                  <a:srgbClr val="D9C179"/>
                </a:solidFill>
                <a:ea typeface="Helvetica World Bold"/>
                <a:cs typeface="Helvetica World Bold"/>
              </a:rPr>
              <a:t>Sealions</a:t>
            </a:r>
            <a:endParaRPr lang="en-US" sz="6600" b="1" dirty="0">
              <a:solidFill>
                <a:srgbClr val="D9C179"/>
              </a:solidFill>
              <a:ea typeface="Helvetica World Bold"/>
              <a:cs typeface="Helvetica World Bold"/>
              <a:sym typeface="Helvetica World Bold"/>
            </a:endParaRPr>
          </a:p>
        </p:txBody>
      </p:sp>
      <p:sp>
        <p:nvSpPr>
          <p:cNvPr id="22" name="TextBox 22"/>
          <p:cNvSpPr txBox="1"/>
          <p:nvPr/>
        </p:nvSpPr>
        <p:spPr>
          <a:xfrm>
            <a:off x="1108101" y="1522957"/>
            <a:ext cx="5367626" cy="301365"/>
          </a:xfrm>
          <a:prstGeom prst="rect">
            <a:avLst/>
          </a:prstGeom>
        </p:spPr>
        <p:txBody>
          <a:bodyPr lIns="0" tIns="0" rIns="0" bIns="0" rtlCol="0" anchor="t">
            <a:spAutoFit/>
          </a:bodyPr>
          <a:lstStyle/>
          <a:p>
            <a:pPr algn="ctr">
              <a:lnSpc>
                <a:spcPts val="2520"/>
              </a:lnSpc>
            </a:pPr>
            <a:r>
              <a:rPr lang="en-US" b="1" dirty="0">
                <a:solidFill>
                  <a:srgbClr val="545454"/>
                </a:solidFill>
                <a:latin typeface="+mj-lt"/>
                <a:ea typeface="Helvetica World"/>
                <a:cs typeface="Arial" panose="020B0604020202020204" pitchFamily="34" charset="0"/>
                <a:sym typeface="Helvetica World"/>
              </a:rPr>
              <a:t>Penclawdd Primary School : Spring Term 2026</a:t>
            </a:r>
            <a:endParaRPr lang="en-US" sz="1800" b="1" dirty="0">
              <a:solidFill>
                <a:srgbClr val="545454"/>
              </a:solidFill>
              <a:latin typeface="+mj-lt"/>
              <a:ea typeface="Helvetica World"/>
              <a:cs typeface="Arial" panose="020B0604020202020204" pitchFamily="34" charset="0"/>
              <a:sym typeface="Helvetica World"/>
            </a:endParaRPr>
          </a:p>
        </p:txBody>
      </p:sp>
      <p:sp>
        <p:nvSpPr>
          <p:cNvPr id="25" name="TextBox 25"/>
          <p:cNvSpPr txBox="1"/>
          <p:nvPr/>
        </p:nvSpPr>
        <p:spPr>
          <a:xfrm>
            <a:off x="224179" y="2304883"/>
            <a:ext cx="7135471" cy="3345370"/>
          </a:xfrm>
          <a:prstGeom prst="rect">
            <a:avLst/>
          </a:prstGeom>
          <a:solidFill>
            <a:schemeClr val="accent4">
              <a:lumMod val="40000"/>
              <a:lumOff val="60000"/>
            </a:schemeClr>
          </a:solidFill>
        </p:spPr>
        <p:txBody>
          <a:bodyPr lIns="50800" tIns="50800" rIns="50800" bIns="50800" rtlCol="0" anchor="ctr"/>
          <a:lstStyle/>
          <a:p>
            <a:pPr algn="just"/>
            <a:r>
              <a:rPr lang="en-GB" b="1" u="sng" dirty="0"/>
              <a:t>Humanities</a:t>
            </a:r>
          </a:p>
          <a:p>
            <a:r>
              <a:rPr lang="en-GB" dirty="0"/>
              <a:t>This term, the children will explore the wonders of space in our Splendid Skies project. They will learn what it is like to live and work in space, discovering how astronauts eat, sleep, and float. The children will create fact files about famous astronauts, such as Yuri Gagarin, Neil Armstrong, and Christina Koch, learning about their missions and achievements.</a:t>
            </a:r>
          </a:p>
          <a:p>
            <a:r>
              <a:rPr lang="en-GB" dirty="0"/>
              <a:t>They will also explore how space helps us look after Earth. Using satellites and images from space, they will investigate changes in forests, oceans, and ice, helping them understand climate change and why it is important to care for our planet.</a:t>
            </a:r>
          </a:p>
          <a:p>
            <a:pPr algn="just"/>
            <a:endParaRPr lang="en-GB" b="1" u="sng" dirty="0"/>
          </a:p>
        </p:txBody>
      </p:sp>
      <p:grpSp>
        <p:nvGrpSpPr>
          <p:cNvPr id="37" name="Group 37"/>
          <p:cNvGrpSpPr/>
          <p:nvPr/>
        </p:nvGrpSpPr>
        <p:grpSpPr>
          <a:xfrm>
            <a:off x="-1" y="9989394"/>
            <a:ext cx="7556501" cy="827402"/>
            <a:chOff x="0" y="0"/>
            <a:chExt cx="2892709" cy="296522"/>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0" y="-28575"/>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3299" y="13662"/>
            <a:ext cx="1301401" cy="1624015"/>
          </a:xfrm>
          <a:prstGeom prst="rect">
            <a:avLst/>
          </a:prstGeom>
        </p:spPr>
      </p:pic>
      <p:sp>
        <p:nvSpPr>
          <p:cNvPr id="52" name="TextBox 51"/>
          <p:cNvSpPr txBox="1"/>
          <p:nvPr/>
        </p:nvSpPr>
        <p:spPr>
          <a:xfrm>
            <a:off x="1334237" y="10194746"/>
            <a:ext cx="5802425" cy="369332"/>
          </a:xfrm>
          <a:prstGeom prst="rect">
            <a:avLst/>
          </a:prstGeom>
          <a:noFill/>
        </p:spPr>
        <p:txBody>
          <a:bodyPr wrap="square" rtlCol="0">
            <a:spAutoFit/>
          </a:bodyPr>
          <a:lstStyle/>
          <a:p>
            <a:r>
              <a:rPr lang="en-GB" b="1" i="1" dirty="0"/>
              <a:t>A happy face, a learning place , a growing space</a:t>
            </a:r>
          </a:p>
        </p:txBody>
      </p:sp>
      <p:pic>
        <p:nvPicPr>
          <p:cNvPr id="2051" name="Picture 3" descr="Compare mosque and church | Teaching ...">
            <a:extLst>
              <a:ext uri="{FF2B5EF4-FFF2-40B4-BE49-F238E27FC236}">
                <a16:creationId xmlns:a16="http://schemas.microsoft.com/office/drawing/2014/main" id="{D76AE974-8CDC-00BD-7C8F-BC50453F6B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3487" y="7815088"/>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Neil Armstrong - Wikipedia">
            <a:extLst>
              <a:ext uri="{FF2B5EF4-FFF2-40B4-BE49-F238E27FC236}">
                <a16:creationId xmlns:a16="http://schemas.microsoft.com/office/drawing/2014/main" id="{B7D236AE-364F-1E03-657B-4DF023060A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3650" y="5855605"/>
            <a:ext cx="1484224" cy="1853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794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196849" y="5194300"/>
            <a:ext cx="3933961" cy="4528403"/>
          </a:xfrm>
          <a:prstGeom prst="rect">
            <a:avLst/>
          </a:prstGeom>
          <a:solidFill>
            <a:schemeClr val="accent6">
              <a:lumMod val="40000"/>
              <a:lumOff val="60000"/>
            </a:schemeClr>
          </a:solidFill>
        </p:spPr>
        <p:txBody>
          <a:bodyPr lIns="50800" tIns="50800" rIns="50800" bIns="50800" rtlCol="0" anchor="ctr"/>
          <a:lstStyle/>
          <a:p>
            <a:pPr algn="ctr">
              <a:lnSpc>
                <a:spcPts val="1960"/>
              </a:lnSpc>
              <a:spcBef>
                <a:spcPct val="0"/>
              </a:spcBef>
            </a:pPr>
            <a:r>
              <a:rPr lang="en-GB" b="1" u="sng" dirty="0"/>
              <a:t>Health and Well-Being</a:t>
            </a:r>
          </a:p>
          <a:p>
            <a:r>
              <a:rPr lang="en-GB" sz="1200" dirty="0"/>
              <a:t>This term, we will be focusing on helping the children to build confidence, resilience, and positive relationships. Through our </a:t>
            </a:r>
            <a:r>
              <a:rPr lang="en-GB" sz="1200" i="1" dirty="0"/>
              <a:t>Splendid Skies</a:t>
            </a:r>
            <a:r>
              <a:rPr lang="en-GB" sz="1200" dirty="0"/>
              <a:t> project, they will learn about teamwork by imagining life as astronauts and mission control, thinking about how people must work together in space and how we can support one another in school and in our community today.</a:t>
            </a:r>
          </a:p>
          <a:p>
            <a:r>
              <a:rPr lang="en-GB" sz="1200" dirty="0"/>
              <a:t>The children will take part in discussions about kindness, belonging, and helping others, as well as reflecting on what makes them feel happy, safe, and ready for new challenges. They will also learn about healthy eating and balanced diets, thinking about what astronauts need to stay strong and healthy in space.</a:t>
            </a:r>
          </a:p>
          <a:p>
            <a:r>
              <a:rPr lang="en-GB" sz="1200" dirty="0"/>
              <a:t>In PE, the children will continue to develop coordination, balance, and teamwork through fun games, outdoor challenges, and space-themed dance sequences, moving creatively like astronauts or aliens. They will enjoy being active and healthy while practicing teamwork and building confidence. Our aim is to help every child feel secure, valued, and ready to reach for the stars with a positive mindset.</a:t>
            </a:r>
          </a:p>
        </p:txBody>
      </p:sp>
      <p:grpSp>
        <p:nvGrpSpPr>
          <p:cNvPr id="15" name="Group 15"/>
          <p:cNvGrpSpPr/>
          <p:nvPr/>
        </p:nvGrpSpPr>
        <p:grpSpPr>
          <a:xfrm>
            <a:off x="-1" y="-202204"/>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sp>
        <p:nvSpPr>
          <p:cNvPr id="19" name="Freeform 19"/>
          <p:cNvSpPr/>
          <p:nvPr/>
        </p:nvSpPr>
        <p:spPr>
          <a:xfrm>
            <a:off x="756000" y="1461007"/>
            <a:ext cx="6048000" cy="398942"/>
          </a:xfrm>
          <a:custGeom>
            <a:avLst/>
            <a:gdLst/>
            <a:ahLst/>
            <a:cxnLst/>
            <a:rect l="l" t="t" r="r" b="b"/>
            <a:pathLst>
              <a:path w="2167467" h="142972">
                <a:moveTo>
                  <a:pt x="0" y="0"/>
                </a:moveTo>
                <a:lnTo>
                  <a:pt x="2167467" y="0"/>
                </a:lnTo>
                <a:lnTo>
                  <a:pt x="2167467" y="142972"/>
                </a:lnTo>
                <a:lnTo>
                  <a:pt x="0" y="142972"/>
                </a:lnTo>
                <a:close/>
              </a:path>
            </a:pathLst>
          </a:custGeom>
          <a:solidFill>
            <a:srgbClr val="FFFFCC"/>
          </a:solidFill>
          <a:ln cap="sq">
            <a:noFill/>
            <a:prstDash val="solid"/>
            <a:miter/>
          </a:ln>
        </p:spPr>
        <p:txBody>
          <a:bodyPr/>
          <a:lstStyle/>
          <a:p>
            <a:endParaRPr lang="en-GB"/>
          </a:p>
        </p:txBody>
      </p:sp>
      <p:sp>
        <p:nvSpPr>
          <p:cNvPr id="21" name="TextBox 21"/>
          <p:cNvSpPr txBox="1"/>
          <p:nvPr/>
        </p:nvSpPr>
        <p:spPr>
          <a:xfrm>
            <a:off x="436304" y="365597"/>
            <a:ext cx="6556743" cy="781304"/>
          </a:xfrm>
          <a:prstGeom prst="rect">
            <a:avLst/>
          </a:prstGeom>
        </p:spPr>
        <p:txBody>
          <a:bodyPr lIns="0" tIns="0" rIns="0" bIns="0" rtlCol="0" anchor="t">
            <a:spAutoFit/>
          </a:bodyPr>
          <a:lstStyle/>
          <a:p>
            <a:pPr algn="ctr">
              <a:lnSpc>
                <a:spcPts val="5794"/>
              </a:lnSpc>
            </a:pPr>
            <a:r>
              <a:rPr lang="en-US" sz="6600" b="1" dirty="0">
                <a:solidFill>
                  <a:srgbClr val="D9C179"/>
                </a:solidFill>
                <a:ea typeface="Helvetica World Bold"/>
                <a:cs typeface="Helvetica World Bold"/>
              </a:rPr>
              <a:t>Sealions</a:t>
            </a:r>
            <a:endParaRPr lang="en-US" sz="6600" b="1" dirty="0">
              <a:solidFill>
                <a:srgbClr val="D9C179"/>
              </a:solidFill>
              <a:ea typeface="Helvetica World Bold"/>
              <a:cs typeface="Helvetica World Bold"/>
              <a:sym typeface="Helvetica World Bold"/>
            </a:endParaRPr>
          </a:p>
        </p:txBody>
      </p:sp>
      <p:sp>
        <p:nvSpPr>
          <p:cNvPr id="22" name="TextBox 22"/>
          <p:cNvSpPr txBox="1"/>
          <p:nvPr/>
        </p:nvSpPr>
        <p:spPr>
          <a:xfrm>
            <a:off x="1107704" y="1516678"/>
            <a:ext cx="5367626" cy="301365"/>
          </a:xfrm>
          <a:prstGeom prst="rect">
            <a:avLst/>
          </a:prstGeom>
        </p:spPr>
        <p:txBody>
          <a:bodyPr lIns="0" tIns="0" rIns="0" bIns="0" rtlCol="0" anchor="t">
            <a:spAutoFit/>
          </a:bodyPr>
          <a:lstStyle/>
          <a:p>
            <a:pPr algn="ctr">
              <a:lnSpc>
                <a:spcPts val="2520"/>
              </a:lnSpc>
            </a:pPr>
            <a:r>
              <a:rPr lang="en-US" b="1" dirty="0">
                <a:solidFill>
                  <a:srgbClr val="545454"/>
                </a:solidFill>
                <a:ea typeface="Helvetica World"/>
                <a:cs typeface="Arial" panose="020B0604020202020204" pitchFamily="34" charset="0"/>
                <a:sym typeface="Helvetica World"/>
              </a:rPr>
              <a:t>Penclawdd Primary School : Spring Term 2026</a:t>
            </a:r>
            <a:endParaRPr lang="en-US" sz="1800" b="1" dirty="0">
              <a:solidFill>
                <a:srgbClr val="545454"/>
              </a:solidFill>
              <a:ea typeface="Helvetica World"/>
              <a:cs typeface="Arial" panose="020B0604020202020204" pitchFamily="34" charset="0"/>
              <a:sym typeface="Helvetica World"/>
            </a:endParaRPr>
          </a:p>
        </p:txBody>
      </p:sp>
      <p:sp>
        <p:nvSpPr>
          <p:cNvPr id="25" name="TextBox 25"/>
          <p:cNvSpPr txBox="1"/>
          <p:nvPr/>
        </p:nvSpPr>
        <p:spPr>
          <a:xfrm>
            <a:off x="179887" y="2267390"/>
            <a:ext cx="7179764" cy="2764043"/>
          </a:xfrm>
          <a:prstGeom prst="rect">
            <a:avLst/>
          </a:prstGeom>
          <a:solidFill>
            <a:schemeClr val="accent6">
              <a:lumMod val="40000"/>
              <a:lumOff val="60000"/>
            </a:schemeClr>
          </a:solidFill>
        </p:spPr>
        <p:txBody>
          <a:bodyPr lIns="50800" tIns="50800" rIns="50800" bIns="50800" rtlCol="0" anchor="ctr"/>
          <a:lstStyle/>
          <a:p>
            <a:r>
              <a:rPr lang="en-GB" b="1" u="sng" dirty="0"/>
              <a:t>Expressive Arts</a:t>
            </a:r>
          </a:p>
          <a:p>
            <a:r>
              <a:rPr lang="en-GB" sz="1400" dirty="0"/>
              <a:t>This term, the children will use art, drama, music, and outdoor play to bring our </a:t>
            </a:r>
            <a:r>
              <a:rPr lang="en-GB" sz="1400" i="1" dirty="0"/>
              <a:t>Splendid Skies</a:t>
            </a:r>
            <a:r>
              <a:rPr lang="en-GB" sz="1400" dirty="0"/>
              <a:t> project to life. In art, they will study the work of Peter Thorpe, a famous space artist, and use his bold, colourful style to create their own rockets, planets, and space scenes. They will also experiment with mixed media to produce imaginative galaxies and planets.</a:t>
            </a:r>
          </a:p>
          <a:p>
            <a:r>
              <a:rPr lang="en-GB" sz="1400" dirty="0"/>
              <a:t>In music, the children will explore Space Sounds, using their voices and instruments to create sounds inspired by rockets, satellites, and floating in space. They will learn an alien dance to space music, moving creatively like creatures from other planets.</a:t>
            </a:r>
          </a:p>
          <a:p>
            <a:r>
              <a:rPr lang="en-GB" sz="1400" dirty="0"/>
              <a:t>In drama and outdoor learning, the children will role play as astronauts, exploring life in a spaceship or on a new planet. They will build space buggies and spaceships outdoors and create imaginative space terrain, combining teamwork, creativity, and movement to bring space adventures to life.</a:t>
            </a:r>
          </a:p>
          <a:p>
            <a:endParaRPr lang="en-GB" b="1" u="sng" dirty="0"/>
          </a:p>
        </p:txBody>
      </p:sp>
      <p:grpSp>
        <p:nvGrpSpPr>
          <p:cNvPr id="37" name="Group 37"/>
          <p:cNvGrpSpPr/>
          <p:nvPr/>
        </p:nvGrpSpPr>
        <p:grpSpPr>
          <a:xfrm>
            <a:off x="13266" y="10111805"/>
            <a:ext cx="7556501" cy="691771"/>
            <a:chOff x="0" y="0"/>
            <a:chExt cx="2892709" cy="296522"/>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0" y="-28575"/>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3299" y="13662"/>
            <a:ext cx="1301401" cy="1624015"/>
          </a:xfrm>
          <a:prstGeom prst="rect">
            <a:avLst/>
          </a:prstGeom>
        </p:spPr>
      </p:pic>
      <p:sp>
        <p:nvSpPr>
          <p:cNvPr id="52" name="TextBox 51"/>
          <p:cNvSpPr txBox="1"/>
          <p:nvPr/>
        </p:nvSpPr>
        <p:spPr>
          <a:xfrm>
            <a:off x="1216022" y="10111806"/>
            <a:ext cx="5802425" cy="369332"/>
          </a:xfrm>
          <a:prstGeom prst="rect">
            <a:avLst/>
          </a:prstGeom>
          <a:noFill/>
        </p:spPr>
        <p:txBody>
          <a:bodyPr wrap="square" rtlCol="0">
            <a:spAutoFit/>
          </a:bodyPr>
          <a:lstStyle/>
          <a:p>
            <a:r>
              <a:rPr lang="en-GB" b="1" i="1" dirty="0"/>
              <a:t>A happy face, a learning place , a growing space</a:t>
            </a:r>
          </a:p>
        </p:txBody>
      </p:sp>
      <p:sp>
        <p:nvSpPr>
          <p:cNvPr id="3" name="TextBox 2"/>
          <p:cNvSpPr txBox="1"/>
          <p:nvPr/>
        </p:nvSpPr>
        <p:spPr>
          <a:xfrm>
            <a:off x="4329012" y="5194300"/>
            <a:ext cx="3021301" cy="2246769"/>
          </a:xfrm>
          <a:prstGeom prst="rect">
            <a:avLst/>
          </a:prstGeom>
          <a:solidFill>
            <a:schemeClr val="accent5">
              <a:lumMod val="60000"/>
              <a:lumOff val="40000"/>
            </a:schemeClr>
          </a:solidFill>
        </p:spPr>
        <p:txBody>
          <a:bodyPr wrap="square" rtlCol="0">
            <a:spAutoFit/>
          </a:bodyPr>
          <a:lstStyle/>
          <a:p>
            <a:pPr algn="just"/>
            <a:r>
              <a:rPr lang="en-GB" sz="1400" dirty="0">
                <a:cs typeface="Arial" panose="020B0604020202020204" pitchFamily="34" charset="0"/>
              </a:rPr>
              <a:t>The fruit trolley is fully stocked and ready for customers — </a:t>
            </a:r>
            <a:r>
              <a:rPr lang="en-GB" sz="1400" b="1" dirty="0">
                <a:cs typeface="Arial" panose="020B0604020202020204" pitchFamily="34" charset="0"/>
              </a:rPr>
              <a:t>30p per day</a:t>
            </a:r>
            <a:r>
              <a:rPr lang="en-GB" sz="1400" dirty="0">
                <a:cs typeface="Arial" panose="020B0604020202020204" pitchFamily="34" charset="0"/>
              </a:rPr>
              <a:t>.</a:t>
            </a:r>
          </a:p>
          <a:p>
            <a:pPr algn="just"/>
            <a:r>
              <a:rPr lang="en-GB" sz="1400" b="1" dirty="0">
                <a:solidFill>
                  <a:srgbClr val="424242"/>
                </a:solidFill>
                <a:cs typeface="Arial" panose="020B0604020202020204" pitchFamily="34" charset="0"/>
              </a:rPr>
              <a:t> Healthy School Reminder</a:t>
            </a:r>
            <a:r>
              <a:rPr lang="en-GB" sz="1400" dirty="0">
                <a:solidFill>
                  <a:srgbClr val="424242"/>
                </a:solidFill>
                <a:cs typeface="Arial" panose="020B0604020202020204" pitchFamily="34" charset="0"/>
              </a:rPr>
              <a:t> 💧</a:t>
            </a:r>
            <a:br>
              <a:rPr lang="en-GB" sz="1400" dirty="0">
                <a:cs typeface="Arial" panose="020B0604020202020204" pitchFamily="34" charset="0"/>
              </a:rPr>
            </a:br>
            <a:r>
              <a:rPr lang="en-GB" sz="1400" dirty="0">
                <a:solidFill>
                  <a:srgbClr val="424242"/>
                </a:solidFill>
                <a:cs typeface="Arial" panose="020B0604020202020204" pitchFamily="34" charset="0"/>
              </a:rPr>
              <a:t>As part of our commitment to being a healthy school, we kindly ask that children </a:t>
            </a:r>
            <a:r>
              <a:rPr lang="en-GB" sz="1400" b="1" dirty="0">
                <a:solidFill>
                  <a:srgbClr val="424242"/>
                </a:solidFill>
                <a:cs typeface="Arial" panose="020B0604020202020204" pitchFamily="34" charset="0"/>
              </a:rPr>
              <a:t>only bring water</a:t>
            </a:r>
            <a:r>
              <a:rPr lang="en-GB" sz="1400" dirty="0">
                <a:solidFill>
                  <a:srgbClr val="424242"/>
                </a:solidFill>
                <a:cs typeface="Arial" panose="020B0604020202020204" pitchFamily="34" charset="0"/>
              </a:rPr>
              <a:t> to drink during the school day. This helps promote good habits, supports concentration, and encourages healthy choices</a:t>
            </a:r>
            <a:endParaRPr lang="en-GB" sz="1400" dirty="0">
              <a:cs typeface="Arial" panose="020B0604020202020204" pitchFamily="34" charset="0"/>
            </a:endParaRPr>
          </a:p>
        </p:txBody>
      </p:sp>
      <p:pic>
        <p:nvPicPr>
          <p:cNvPr id="5122" name="Picture 2" descr="Fusée Verte (Original) - Novaspace">
            <a:extLst>
              <a:ext uri="{FF2B5EF4-FFF2-40B4-BE49-F238E27FC236}">
                <a16:creationId xmlns:a16="http://schemas.microsoft.com/office/drawing/2014/main" id="{F61F2264-C95B-E206-B031-B8AFE8DDB5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8099" y="763161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623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5"/>
          <p:cNvGrpSpPr/>
          <p:nvPr/>
        </p:nvGrpSpPr>
        <p:grpSpPr>
          <a:xfrm>
            <a:off x="-12135" y="59051"/>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grpSp>
        <p:nvGrpSpPr>
          <p:cNvPr id="18" name="Group 18"/>
          <p:cNvGrpSpPr/>
          <p:nvPr/>
        </p:nvGrpSpPr>
        <p:grpSpPr>
          <a:xfrm>
            <a:off x="756000" y="1706064"/>
            <a:ext cx="6048000" cy="398942"/>
            <a:chOff x="0" y="0"/>
            <a:chExt cx="2167467" cy="142972"/>
          </a:xfrm>
          <a:solidFill>
            <a:srgbClr val="FFFFCC"/>
          </a:solidFill>
        </p:grpSpPr>
        <p:sp>
          <p:nvSpPr>
            <p:cNvPr id="19" name="Freeform 19"/>
            <p:cNvSpPr/>
            <p:nvPr/>
          </p:nvSpPr>
          <p:spPr>
            <a:xfrm>
              <a:off x="0" y="0"/>
              <a:ext cx="2167467" cy="142972"/>
            </a:xfrm>
            <a:custGeom>
              <a:avLst/>
              <a:gdLst/>
              <a:ahLst/>
              <a:cxnLst/>
              <a:rect l="l" t="t" r="r" b="b"/>
              <a:pathLst>
                <a:path w="2167467" h="142972">
                  <a:moveTo>
                    <a:pt x="0" y="0"/>
                  </a:moveTo>
                  <a:lnTo>
                    <a:pt x="2167467" y="0"/>
                  </a:lnTo>
                  <a:lnTo>
                    <a:pt x="2167467" y="142972"/>
                  </a:lnTo>
                  <a:lnTo>
                    <a:pt x="0" y="142972"/>
                  </a:lnTo>
                  <a:close/>
                </a:path>
              </a:pathLst>
            </a:custGeom>
            <a:grpFill/>
            <a:ln cap="sq">
              <a:noFill/>
              <a:prstDash val="solid"/>
              <a:miter/>
            </a:ln>
          </p:spPr>
          <p:txBody>
            <a:bodyPr/>
            <a:lstStyle/>
            <a:p>
              <a:endParaRPr lang="en-GB"/>
            </a:p>
          </p:txBody>
        </p:sp>
        <p:sp>
          <p:nvSpPr>
            <p:cNvPr id="20" name="TextBox 20"/>
            <p:cNvSpPr txBox="1"/>
            <p:nvPr/>
          </p:nvSpPr>
          <p:spPr>
            <a:xfrm>
              <a:off x="0" y="-28575"/>
              <a:ext cx="2167467" cy="171547"/>
            </a:xfrm>
            <a:prstGeom prst="rect">
              <a:avLst/>
            </a:prstGeom>
            <a:grpFill/>
          </p:spPr>
          <p:txBody>
            <a:bodyPr lIns="50800" tIns="50800" rIns="50800" bIns="50800" rtlCol="0" anchor="ctr"/>
            <a:lstStyle/>
            <a:p>
              <a:pPr algn="ctr">
                <a:lnSpc>
                  <a:spcPts val="1960"/>
                </a:lnSpc>
                <a:spcBef>
                  <a:spcPct val="0"/>
                </a:spcBef>
              </a:pPr>
              <a:endParaRPr/>
            </a:p>
          </p:txBody>
        </p:sp>
      </p:grpSp>
      <p:sp>
        <p:nvSpPr>
          <p:cNvPr id="21" name="TextBox 21"/>
          <p:cNvSpPr txBox="1"/>
          <p:nvPr/>
        </p:nvSpPr>
        <p:spPr>
          <a:xfrm>
            <a:off x="445829" y="505399"/>
            <a:ext cx="6556743" cy="781304"/>
          </a:xfrm>
          <a:prstGeom prst="rect">
            <a:avLst/>
          </a:prstGeom>
        </p:spPr>
        <p:txBody>
          <a:bodyPr lIns="0" tIns="0" rIns="0" bIns="0" rtlCol="0" anchor="t">
            <a:spAutoFit/>
          </a:bodyPr>
          <a:lstStyle/>
          <a:p>
            <a:pPr algn="ctr">
              <a:lnSpc>
                <a:spcPts val="5794"/>
              </a:lnSpc>
            </a:pPr>
            <a:r>
              <a:rPr lang="en-US" sz="6600" b="1" dirty="0">
                <a:solidFill>
                  <a:srgbClr val="D9C179"/>
                </a:solidFill>
                <a:latin typeface="+mj-lt"/>
                <a:ea typeface="Helvetica World Bold"/>
                <a:cs typeface="Helvetica World Bold"/>
              </a:rPr>
              <a:t>Sealions</a:t>
            </a:r>
            <a:endParaRPr lang="en-US" sz="6600" b="1" dirty="0">
              <a:solidFill>
                <a:srgbClr val="D9C179"/>
              </a:solidFill>
              <a:latin typeface="+mj-lt"/>
              <a:ea typeface="Helvetica World Bold"/>
              <a:cs typeface="Helvetica World Bold"/>
              <a:sym typeface="Helvetica World Bold"/>
            </a:endParaRPr>
          </a:p>
        </p:txBody>
      </p:sp>
      <p:sp>
        <p:nvSpPr>
          <p:cNvPr id="22" name="TextBox 22"/>
          <p:cNvSpPr txBox="1"/>
          <p:nvPr/>
        </p:nvSpPr>
        <p:spPr>
          <a:xfrm>
            <a:off x="1096187" y="1723607"/>
            <a:ext cx="5367626" cy="301365"/>
          </a:xfrm>
          <a:prstGeom prst="rect">
            <a:avLst/>
          </a:prstGeom>
        </p:spPr>
        <p:txBody>
          <a:bodyPr lIns="0" tIns="0" rIns="0" bIns="0" rtlCol="0" anchor="t">
            <a:spAutoFit/>
          </a:bodyPr>
          <a:lstStyle/>
          <a:p>
            <a:pPr algn="ctr">
              <a:lnSpc>
                <a:spcPts val="2520"/>
              </a:lnSpc>
            </a:pPr>
            <a:r>
              <a:rPr lang="en-US" b="1" dirty="0">
                <a:solidFill>
                  <a:srgbClr val="545454"/>
                </a:solidFill>
                <a:ea typeface="Helvetica World"/>
                <a:cs typeface="Arial" panose="020B0604020202020204" pitchFamily="34" charset="0"/>
                <a:sym typeface="Helvetica World"/>
              </a:rPr>
              <a:t>Penclawdd Primary School : Spring Term 2026</a:t>
            </a:r>
            <a:endParaRPr lang="en-US" sz="1800" b="1" dirty="0">
              <a:solidFill>
                <a:srgbClr val="545454"/>
              </a:solidFill>
              <a:ea typeface="Helvetica World"/>
              <a:cs typeface="Arial" panose="020B0604020202020204" pitchFamily="34" charset="0"/>
              <a:sym typeface="Helvetica World"/>
            </a:endParaRPr>
          </a:p>
        </p:txBody>
      </p:sp>
      <p:grpSp>
        <p:nvGrpSpPr>
          <p:cNvPr id="37" name="Group 37"/>
          <p:cNvGrpSpPr/>
          <p:nvPr/>
        </p:nvGrpSpPr>
        <p:grpSpPr>
          <a:xfrm>
            <a:off x="-15879" y="10259472"/>
            <a:ext cx="7556501" cy="499735"/>
            <a:chOff x="0" y="0"/>
            <a:chExt cx="2892709" cy="296522"/>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0" y="-28575"/>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5124" y="37279"/>
            <a:ext cx="1301401" cy="1624015"/>
          </a:xfrm>
          <a:prstGeom prst="rect">
            <a:avLst/>
          </a:prstGeom>
        </p:spPr>
      </p:pic>
      <p:sp>
        <p:nvSpPr>
          <p:cNvPr id="52" name="TextBox 51"/>
          <p:cNvSpPr txBox="1"/>
          <p:nvPr/>
        </p:nvSpPr>
        <p:spPr>
          <a:xfrm>
            <a:off x="1378935" y="10259473"/>
            <a:ext cx="5802425" cy="369332"/>
          </a:xfrm>
          <a:prstGeom prst="rect">
            <a:avLst/>
          </a:prstGeom>
          <a:noFill/>
        </p:spPr>
        <p:txBody>
          <a:bodyPr wrap="square" rtlCol="0">
            <a:spAutoFit/>
          </a:bodyPr>
          <a:lstStyle/>
          <a:p>
            <a:r>
              <a:rPr lang="en-GB" b="1" i="1" dirty="0"/>
              <a:t>A happy face, a learning place , a growing space</a:t>
            </a:r>
          </a:p>
        </p:txBody>
      </p:sp>
      <p:graphicFrame>
        <p:nvGraphicFramePr>
          <p:cNvPr id="2" name="Table 1"/>
          <p:cNvGraphicFramePr>
            <a:graphicFrameLocks noGrp="1"/>
          </p:cNvGraphicFramePr>
          <p:nvPr>
            <p:extLst>
              <p:ext uri="{D42A27DB-BD31-4B8C-83A1-F6EECF244321}">
                <p14:modId xmlns:p14="http://schemas.microsoft.com/office/powerpoint/2010/main" val="1744752272"/>
              </p:ext>
            </p:extLst>
          </p:nvPr>
        </p:nvGraphicFramePr>
        <p:xfrm>
          <a:off x="163019" y="2250395"/>
          <a:ext cx="7230459" cy="3226701"/>
        </p:xfrm>
        <a:graphic>
          <a:graphicData uri="http://schemas.openxmlformats.org/drawingml/2006/table">
            <a:tbl>
              <a:tblPr firstRow="1" bandRow="1">
                <a:tableStyleId>{21E4AEA4-8DFA-4A89-87EB-49C32662AFE0}</a:tableStyleId>
              </a:tblPr>
              <a:tblGrid>
                <a:gridCol w="1268010">
                  <a:extLst>
                    <a:ext uri="{9D8B030D-6E8A-4147-A177-3AD203B41FA5}">
                      <a16:colId xmlns:a16="http://schemas.microsoft.com/office/drawing/2014/main" val="3043288345"/>
                    </a:ext>
                  </a:extLst>
                </a:gridCol>
                <a:gridCol w="838200">
                  <a:extLst>
                    <a:ext uri="{9D8B030D-6E8A-4147-A177-3AD203B41FA5}">
                      <a16:colId xmlns:a16="http://schemas.microsoft.com/office/drawing/2014/main" val="2364553995"/>
                    </a:ext>
                  </a:extLst>
                </a:gridCol>
                <a:gridCol w="5124249">
                  <a:extLst>
                    <a:ext uri="{9D8B030D-6E8A-4147-A177-3AD203B41FA5}">
                      <a16:colId xmlns:a16="http://schemas.microsoft.com/office/drawing/2014/main" val="645827135"/>
                    </a:ext>
                  </a:extLst>
                </a:gridCol>
              </a:tblGrid>
              <a:tr h="350465">
                <a:tc gridSpan="3">
                  <a:txBody>
                    <a:bodyPr/>
                    <a:lstStyle/>
                    <a:p>
                      <a:pPr algn="ctr"/>
                      <a:r>
                        <a:rPr lang="en-GB" sz="1800" dirty="0">
                          <a:latin typeface="+mj-lt"/>
                          <a:cs typeface="Arial" panose="020B0604020202020204" pitchFamily="34" charset="0"/>
                        </a:rPr>
                        <a:t>Reminders</a:t>
                      </a:r>
                    </a:p>
                  </a:txBody>
                  <a:tcPr/>
                </a:tc>
                <a:tc hMerge="1">
                  <a:txBody>
                    <a:bodyPr/>
                    <a:lstStyle/>
                    <a:p>
                      <a:endParaRPr lang="en-GB" dirty="0"/>
                    </a:p>
                  </a:txBody>
                  <a:tcPr/>
                </a:tc>
                <a:tc hMerge="1">
                  <a:txBody>
                    <a:bodyPr/>
                    <a:lstStyle/>
                    <a:p>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91877141"/>
                  </a:ext>
                </a:extLst>
              </a:tr>
              <a:tr h="292054">
                <a:tc>
                  <a:txBody>
                    <a:bodyPr/>
                    <a:lstStyle/>
                    <a:p>
                      <a:r>
                        <a:rPr lang="en-GB" sz="1400" dirty="0">
                          <a:latin typeface="+mn-lt"/>
                          <a:cs typeface="Arial" panose="020B0604020202020204" pitchFamily="34" charset="0"/>
                        </a:rPr>
                        <a:t>Day</a:t>
                      </a:r>
                      <a:endParaRPr lang="en-GB" sz="1400" b="1" dirty="0">
                        <a:latin typeface="+mn-lt"/>
                        <a:cs typeface="Arial" panose="020B0604020202020204" pitchFamily="34" charset="0"/>
                      </a:endParaRPr>
                    </a:p>
                  </a:txBody>
                  <a:tcPr/>
                </a:tc>
                <a:tc>
                  <a:txBody>
                    <a:bodyPr/>
                    <a:lstStyle/>
                    <a:p>
                      <a:r>
                        <a:rPr lang="en-GB" sz="1400" dirty="0">
                          <a:latin typeface="+mn-lt"/>
                          <a:cs typeface="Arial" panose="020B0604020202020204" pitchFamily="34" charset="0"/>
                        </a:rPr>
                        <a:t>Activity</a:t>
                      </a:r>
                      <a:endParaRPr lang="en-GB" sz="1400" b="1" dirty="0">
                        <a:latin typeface="+mn-lt"/>
                        <a:cs typeface="Arial" panose="020B0604020202020204" pitchFamily="34" charset="0"/>
                      </a:endParaRPr>
                    </a:p>
                  </a:txBody>
                  <a:tcPr/>
                </a:tc>
                <a:tc>
                  <a:txBody>
                    <a:bodyPr/>
                    <a:lstStyle/>
                    <a:p>
                      <a:r>
                        <a:rPr lang="en-GB" sz="1400" dirty="0">
                          <a:latin typeface="+mn-lt"/>
                          <a:cs typeface="Arial" panose="020B0604020202020204" pitchFamily="34" charset="0"/>
                        </a:rPr>
                        <a:t>Information</a:t>
                      </a:r>
                      <a:endParaRPr lang="en-GB" sz="1400" b="1" dirty="0">
                        <a:latin typeface="+mn-lt"/>
                        <a:cs typeface="Arial" panose="020B0604020202020204" pitchFamily="34" charset="0"/>
                      </a:endParaRPr>
                    </a:p>
                  </a:txBody>
                  <a:tcPr/>
                </a:tc>
                <a:extLst>
                  <a:ext uri="{0D108BD9-81ED-4DB2-BD59-A6C34878D82A}">
                    <a16:rowId xmlns:a16="http://schemas.microsoft.com/office/drawing/2014/main" val="1408191079"/>
                  </a:ext>
                </a:extLst>
              </a:tr>
              <a:tr h="1518681">
                <a:tc>
                  <a:txBody>
                    <a:bodyPr/>
                    <a:lstStyle/>
                    <a:p>
                      <a:r>
                        <a:rPr lang="en-GB" sz="1400" dirty="0">
                          <a:latin typeface="+mn-lt"/>
                          <a:cs typeface="Arial" panose="020B0604020202020204" pitchFamily="34" charset="0"/>
                        </a:rPr>
                        <a:t>Monday</a:t>
                      </a:r>
                    </a:p>
                    <a:p>
                      <a:endParaRPr lang="en-GB" sz="1400" dirty="0">
                        <a:latin typeface="+mn-lt"/>
                        <a:cs typeface="Arial" panose="020B0604020202020204" pitchFamily="34" charset="0"/>
                      </a:endParaRPr>
                    </a:p>
                    <a:p>
                      <a:r>
                        <a:rPr lang="en-GB" sz="1400" dirty="0">
                          <a:latin typeface="+mn-lt"/>
                          <a:cs typeface="Arial" panose="020B0604020202020204" pitchFamily="34" charset="0"/>
                        </a:rPr>
                        <a:t>Monday (AM)</a:t>
                      </a:r>
                    </a:p>
                    <a:p>
                      <a:endParaRPr lang="en-GB" sz="1400" dirty="0">
                        <a:latin typeface="+mn-lt"/>
                        <a:cs typeface="Arial" panose="020B0604020202020204" pitchFamily="34" charset="0"/>
                      </a:endParaRPr>
                    </a:p>
                    <a:p>
                      <a:r>
                        <a:rPr lang="en-GB" sz="1400" dirty="0">
                          <a:latin typeface="+mn-lt"/>
                          <a:cs typeface="Arial" panose="020B0604020202020204" pitchFamily="34" charset="0"/>
                        </a:rPr>
                        <a:t>Thursday</a:t>
                      </a:r>
                    </a:p>
                  </a:txBody>
                  <a:tcPr/>
                </a:tc>
                <a:tc>
                  <a:txBody>
                    <a:bodyPr/>
                    <a:lstStyle/>
                    <a:p>
                      <a:r>
                        <a:rPr lang="en-GB" sz="1400" dirty="0">
                          <a:latin typeface="+mn-lt"/>
                          <a:cs typeface="Arial" panose="020B0604020202020204" pitchFamily="34" charset="0"/>
                        </a:rPr>
                        <a:t>PE</a:t>
                      </a:r>
                    </a:p>
                    <a:p>
                      <a:endParaRPr lang="en-GB" sz="1400" dirty="0">
                        <a:latin typeface="+mn-lt"/>
                        <a:cs typeface="Arial" panose="020B0604020202020204" pitchFamily="34" charset="0"/>
                      </a:endParaRPr>
                    </a:p>
                    <a:p>
                      <a:r>
                        <a:rPr lang="en-GB" sz="1400" dirty="0">
                          <a:latin typeface="+mn-lt"/>
                          <a:cs typeface="Arial" panose="020B0604020202020204" pitchFamily="34" charset="0"/>
                        </a:rPr>
                        <a:t>PPA</a:t>
                      </a:r>
                    </a:p>
                    <a:p>
                      <a:endParaRPr lang="en-GB" sz="1400" dirty="0">
                        <a:latin typeface="+mn-lt"/>
                        <a:cs typeface="Arial" panose="020B0604020202020204" pitchFamily="34" charset="0"/>
                      </a:endParaRPr>
                    </a:p>
                    <a:p>
                      <a:r>
                        <a:rPr lang="en-GB" sz="1400" dirty="0">
                          <a:latin typeface="+mn-lt"/>
                          <a:cs typeface="Arial" panose="020B0604020202020204" pitchFamily="34" charset="0"/>
                        </a:rPr>
                        <a:t>Library</a:t>
                      </a:r>
                    </a:p>
                  </a:txBody>
                  <a:tcPr/>
                </a:tc>
                <a:tc>
                  <a:txBody>
                    <a:bodyPr/>
                    <a:lstStyle/>
                    <a:p>
                      <a:r>
                        <a:rPr lang="en-GB" sz="1400" baseline="0" dirty="0">
                          <a:latin typeface="+mn-lt"/>
                          <a:cs typeface="Arial" panose="020B0604020202020204" pitchFamily="34" charset="0"/>
                        </a:rPr>
                        <a:t>PE kit required. Suitable footwear is needed. Long hair will need to be tied back.</a:t>
                      </a:r>
                    </a:p>
                    <a:p>
                      <a:r>
                        <a:rPr lang="en-GB" sz="1400" baseline="0" dirty="0">
                          <a:latin typeface="+mn-lt"/>
                          <a:cs typeface="Arial" panose="020B0604020202020204" pitchFamily="34" charset="0"/>
                        </a:rPr>
                        <a:t>Mr Culpin will cover the class. Mr Culpin will teach Outdoor Learning, RVE and French to </a:t>
                      </a:r>
                      <a:r>
                        <a:rPr lang="en-GB" sz="1400" baseline="0">
                          <a:latin typeface="+mn-lt"/>
                          <a:cs typeface="Arial" panose="020B0604020202020204" pitchFamily="34" charset="0"/>
                        </a:rPr>
                        <a:t>the class.</a:t>
                      </a:r>
                      <a:endParaRPr lang="en-GB" sz="1400" baseline="0" dirty="0">
                        <a:latin typeface="+mn-lt"/>
                        <a:cs typeface="Arial" panose="020B0604020202020204" pitchFamily="34" charset="0"/>
                      </a:endParaRPr>
                    </a:p>
                    <a:p>
                      <a:endParaRPr lang="en-GB" sz="1400" baseline="0" dirty="0">
                        <a:latin typeface="+mn-lt"/>
                        <a:cs typeface="Arial" panose="020B0604020202020204" pitchFamily="34" charset="0"/>
                      </a:endParaRPr>
                    </a:p>
                    <a:p>
                      <a:r>
                        <a:rPr lang="en-GB" sz="1400" dirty="0">
                          <a:latin typeface="+mn-lt"/>
                          <a:cs typeface="Arial" panose="020B0604020202020204" pitchFamily="34" charset="0"/>
                        </a:rPr>
                        <a:t>Children</a:t>
                      </a:r>
                      <a:r>
                        <a:rPr lang="en-GB" sz="1400" baseline="0" dirty="0">
                          <a:latin typeface="+mn-lt"/>
                          <a:cs typeface="Arial" panose="020B0604020202020204" pitchFamily="34" charset="0"/>
                        </a:rPr>
                        <a:t> will have the opportunity to visit the school library and change their book weekly.</a:t>
                      </a:r>
                      <a:endParaRPr lang="en-GB" sz="1400" dirty="0">
                        <a:latin typeface="+mn-lt"/>
                        <a:cs typeface="Arial" panose="020B0604020202020204" pitchFamily="34" charset="0"/>
                      </a:endParaRPr>
                    </a:p>
                  </a:txBody>
                  <a:tcPr/>
                </a:tc>
                <a:extLst>
                  <a:ext uri="{0D108BD9-81ED-4DB2-BD59-A6C34878D82A}">
                    <a16:rowId xmlns:a16="http://schemas.microsoft.com/office/drawing/2014/main" val="443736397"/>
                  </a:ext>
                </a:extLst>
              </a:tr>
              <a:tr h="971181">
                <a:tc>
                  <a:txBody>
                    <a:bodyPr/>
                    <a:lstStyle/>
                    <a:p>
                      <a:r>
                        <a:rPr lang="en-GB" sz="1400" dirty="0">
                          <a:latin typeface="+mn-lt"/>
                          <a:cs typeface="Arial" panose="020B0604020202020204" pitchFamily="34" charset="0"/>
                        </a:rPr>
                        <a:t>Friday</a:t>
                      </a:r>
                    </a:p>
                  </a:txBody>
                  <a:tcPr/>
                </a:tc>
                <a:tc>
                  <a:txBody>
                    <a:bodyPr/>
                    <a:lstStyle/>
                    <a:p>
                      <a:r>
                        <a:rPr lang="en-GB" sz="1400" dirty="0">
                          <a:latin typeface="+mn-lt"/>
                          <a:cs typeface="Arial" panose="020B0604020202020204" pitchFamily="34" charset="0"/>
                        </a:rPr>
                        <a:t>Forest School</a:t>
                      </a:r>
                    </a:p>
                    <a:p>
                      <a:endParaRPr lang="en-GB" sz="1400" dirty="0">
                        <a:latin typeface="+mn-lt"/>
                        <a:cs typeface="Arial" panose="020B0604020202020204" pitchFamily="34" charset="0"/>
                      </a:endParaRPr>
                    </a:p>
                    <a:p>
                      <a:r>
                        <a:rPr lang="en-GB" sz="1400" dirty="0">
                          <a:latin typeface="+mn-lt"/>
                          <a:cs typeface="Arial" panose="020B0604020202020204" pitchFamily="34" charset="0"/>
                        </a:rPr>
                        <a:t>Spellings</a:t>
                      </a:r>
                    </a:p>
                  </a:txBody>
                  <a:tcPr/>
                </a:tc>
                <a:tc>
                  <a:txBody>
                    <a:bodyPr/>
                    <a:lstStyle/>
                    <a:p>
                      <a:r>
                        <a:rPr lang="en-GB" sz="1400" dirty="0">
                          <a:latin typeface="+mn-lt"/>
                          <a:cs typeface="Arial" panose="020B0604020202020204" pitchFamily="34" charset="0"/>
                        </a:rPr>
                        <a:t>Please bring wellies and a coat. </a:t>
                      </a:r>
                    </a:p>
                    <a:p>
                      <a:endParaRPr lang="en-GB" sz="1400" dirty="0">
                        <a:latin typeface="+mn-lt"/>
                        <a:cs typeface="Arial" panose="020B0604020202020204" pitchFamily="34" charset="0"/>
                      </a:endParaRPr>
                    </a:p>
                    <a:p>
                      <a:endParaRPr lang="en-GB" sz="1400" dirty="0">
                        <a:latin typeface="+mn-lt"/>
                        <a:cs typeface="Arial" panose="020B0604020202020204" pitchFamily="34" charset="0"/>
                      </a:endParaRPr>
                    </a:p>
                    <a:p>
                      <a:endParaRPr lang="en-GB" sz="1400" dirty="0">
                        <a:latin typeface="+mn-lt"/>
                        <a:cs typeface="Arial" panose="020B0604020202020204" pitchFamily="34" charset="0"/>
                      </a:endParaRPr>
                    </a:p>
                  </a:txBody>
                  <a:tcPr/>
                </a:tc>
                <a:extLst>
                  <a:ext uri="{0D108BD9-81ED-4DB2-BD59-A6C34878D82A}">
                    <a16:rowId xmlns:a16="http://schemas.microsoft.com/office/drawing/2014/main" val="249948795"/>
                  </a:ext>
                </a:extLst>
              </a:tr>
            </a:tbl>
          </a:graphicData>
        </a:graphic>
      </p:graphicFrame>
      <p:graphicFrame>
        <p:nvGraphicFramePr>
          <p:cNvPr id="5" name="Table 4">
            <a:extLst>
              <a:ext uri="{FF2B5EF4-FFF2-40B4-BE49-F238E27FC236}">
                <a16:creationId xmlns:a16="http://schemas.microsoft.com/office/drawing/2014/main" id="{EADA6196-F325-DF46-D5E1-597593891340}"/>
              </a:ext>
            </a:extLst>
          </p:cNvPr>
          <p:cNvGraphicFramePr>
            <a:graphicFrameLocks noGrp="1"/>
          </p:cNvGraphicFramePr>
          <p:nvPr>
            <p:extLst>
              <p:ext uri="{D42A27DB-BD31-4B8C-83A1-F6EECF244321}">
                <p14:modId xmlns:p14="http://schemas.microsoft.com/office/powerpoint/2010/main" val="1600402457"/>
              </p:ext>
            </p:extLst>
          </p:nvPr>
        </p:nvGraphicFramePr>
        <p:xfrm>
          <a:off x="414078" y="5704799"/>
          <a:ext cx="6767281" cy="3626428"/>
        </p:xfrm>
        <a:graphic>
          <a:graphicData uri="http://schemas.openxmlformats.org/drawingml/2006/table">
            <a:tbl>
              <a:tblPr/>
              <a:tblGrid>
                <a:gridCol w="1216475">
                  <a:extLst>
                    <a:ext uri="{9D8B030D-6E8A-4147-A177-3AD203B41FA5}">
                      <a16:colId xmlns:a16="http://schemas.microsoft.com/office/drawing/2014/main" val="2145795912"/>
                    </a:ext>
                  </a:extLst>
                </a:gridCol>
                <a:gridCol w="5550806">
                  <a:extLst>
                    <a:ext uri="{9D8B030D-6E8A-4147-A177-3AD203B41FA5}">
                      <a16:colId xmlns:a16="http://schemas.microsoft.com/office/drawing/2014/main" val="3730130450"/>
                    </a:ext>
                  </a:extLst>
                </a:gridCol>
              </a:tblGrid>
              <a:tr h="520263">
                <a:tc gridSpan="2">
                  <a:txBody>
                    <a:bodyPr/>
                    <a:lstStyle/>
                    <a:p>
                      <a:pPr algn="l" fontAlgn="base">
                        <a:lnSpc>
                          <a:spcPts val="1650"/>
                        </a:lnSpc>
                        <a:buNone/>
                      </a:pPr>
                      <a:r>
                        <a:rPr lang="en-GB" sz="1400" b="1" i="0">
                          <a:solidFill>
                            <a:srgbClr val="FFFFFF"/>
                          </a:solidFill>
                          <a:effectLst/>
                          <a:latin typeface="Comic Sans MS" panose="030F0702030302020204" pitchFamily="66" charset="0"/>
                        </a:rPr>
                        <a:t>Diary Dates​</a:t>
                      </a:r>
                      <a:endParaRPr lang="en-GB" b="1" i="0">
                        <a:solidFill>
                          <a:srgbClr val="FFFFFF"/>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16010" cap="flat" cmpd="sng" algn="ctr">
                      <a:solidFill>
                        <a:srgbClr val="FFFFFF"/>
                      </a:solidFill>
                      <a:prstDash val="solid"/>
                      <a:round/>
                      <a:headEnd type="none" w="med" len="med"/>
                      <a:tailEnd type="none" w="med" len="med"/>
                    </a:lnB>
                    <a:solidFill>
                      <a:srgbClr val="C0504D"/>
                    </a:solidFill>
                  </a:tcPr>
                </a:tc>
                <a:tc hMerge="1">
                  <a:txBody>
                    <a:bodyPr/>
                    <a:lstStyle/>
                    <a:p>
                      <a:endParaRPr lang="en-GB"/>
                    </a:p>
                  </a:txBody>
                  <a:tcPr/>
                </a:tc>
                <a:extLst>
                  <a:ext uri="{0D108BD9-81ED-4DB2-BD59-A6C34878D82A}">
                    <a16:rowId xmlns:a16="http://schemas.microsoft.com/office/drawing/2014/main" val="3512960488"/>
                  </a:ext>
                </a:extLst>
              </a:tr>
              <a:tr h="647439">
                <a:tc>
                  <a:txBody>
                    <a:bodyPr/>
                    <a:lstStyle/>
                    <a:p>
                      <a:pPr algn="l" fontAlgn="base">
                        <a:lnSpc>
                          <a:spcPts val="1425"/>
                        </a:lnSpc>
                        <a:buNone/>
                      </a:pPr>
                      <a:r>
                        <a:rPr lang="en-GB" sz="1200" b="1" i="0">
                          <a:solidFill>
                            <a:srgbClr val="000000"/>
                          </a:solidFill>
                          <a:effectLst/>
                          <a:latin typeface="Comic Sans MS" panose="030F0702030302020204" pitchFamily="66" charset="0"/>
                        </a:rPr>
                        <a:t>January</a:t>
                      </a:r>
                      <a:r>
                        <a:rPr lang="en-GB" sz="1200" b="0" i="0">
                          <a:solidFill>
                            <a:srgbClr val="000000"/>
                          </a:solidFill>
                          <a:effectLst/>
                          <a:latin typeface="Comic Sans MS" panose="030F0702030302020204" pitchFamily="66" charset="0"/>
                        </a:rPr>
                        <a:t>​</a:t>
                      </a:r>
                      <a:endParaRPr lang="en-GB" b="0" i="0">
                        <a:solidFill>
                          <a:srgbClr val="000000"/>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1601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E8D0D0"/>
                    </a:solidFill>
                  </a:tcPr>
                </a:tc>
                <a:tc>
                  <a:txBody>
                    <a:bodyPr/>
                    <a:lstStyle/>
                    <a:p>
                      <a:pPr algn="l" fontAlgn="base">
                        <a:lnSpc>
                          <a:spcPts val="1425"/>
                        </a:lnSpc>
                        <a:buNone/>
                      </a:pPr>
                      <a:r>
                        <a:rPr lang="en-GB" sz="1200" b="0" i="0">
                          <a:solidFill>
                            <a:srgbClr val="000000"/>
                          </a:solidFill>
                          <a:effectLst/>
                          <a:latin typeface="Comic Sans MS" panose="030F0702030302020204" pitchFamily="66" charset="0"/>
                        </a:rPr>
                        <a:t>25/1/26- St. Dwynwen’s Day​</a:t>
                      </a:r>
                      <a:endParaRPr lang="en-GB" b="0" i="0">
                        <a:solidFill>
                          <a:srgbClr val="000000"/>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1601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E8D0D0"/>
                    </a:solidFill>
                  </a:tcPr>
                </a:tc>
                <a:extLst>
                  <a:ext uri="{0D108BD9-81ED-4DB2-BD59-A6C34878D82A}">
                    <a16:rowId xmlns:a16="http://schemas.microsoft.com/office/drawing/2014/main" val="2452119190"/>
                  </a:ext>
                </a:extLst>
              </a:tr>
              <a:tr h="971158">
                <a:tc>
                  <a:txBody>
                    <a:bodyPr/>
                    <a:lstStyle/>
                    <a:p>
                      <a:pPr algn="l" fontAlgn="base">
                        <a:lnSpc>
                          <a:spcPts val="1425"/>
                        </a:lnSpc>
                        <a:buNone/>
                      </a:pPr>
                      <a:r>
                        <a:rPr lang="en-GB" sz="1200" b="1" i="0">
                          <a:solidFill>
                            <a:srgbClr val="000000"/>
                          </a:solidFill>
                          <a:effectLst/>
                          <a:latin typeface="Comic Sans MS" panose="030F0702030302020204" pitchFamily="66" charset="0"/>
                        </a:rPr>
                        <a:t>February</a:t>
                      </a:r>
                      <a:r>
                        <a:rPr lang="en-GB" sz="1200" b="0" i="0">
                          <a:solidFill>
                            <a:srgbClr val="000000"/>
                          </a:solidFill>
                          <a:effectLst/>
                          <a:latin typeface="Comic Sans MS" panose="030F0702030302020204" pitchFamily="66" charset="0"/>
                        </a:rPr>
                        <a:t>​</a:t>
                      </a:r>
                      <a:endParaRPr lang="en-GB" b="0" i="0">
                        <a:solidFill>
                          <a:srgbClr val="000000"/>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F4E9E9"/>
                    </a:solidFill>
                  </a:tcPr>
                </a:tc>
                <a:tc>
                  <a:txBody>
                    <a:bodyPr/>
                    <a:lstStyle/>
                    <a:p>
                      <a:pPr algn="l" fontAlgn="base">
                        <a:lnSpc>
                          <a:spcPts val="1425"/>
                        </a:lnSpc>
                        <a:buNone/>
                      </a:pPr>
                      <a:r>
                        <a:rPr lang="en-GB" sz="1200" b="0" i="0">
                          <a:solidFill>
                            <a:srgbClr val="000000"/>
                          </a:solidFill>
                          <a:effectLst/>
                          <a:latin typeface="Comic Sans MS" panose="030F0702030302020204" pitchFamily="66" charset="0"/>
                        </a:rPr>
                        <a:t>9/2/26- Children’s Mental Health Week​</a:t>
                      </a:r>
                      <a:endParaRPr lang="en-GB" b="0" i="0">
                        <a:solidFill>
                          <a:srgbClr val="000000"/>
                        </a:solidFill>
                        <a:effectLst/>
                      </a:endParaRPr>
                    </a:p>
                    <a:p>
                      <a:pPr algn="l" fontAlgn="base">
                        <a:lnSpc>
                          <a:spcPts val="1425"/>
                        </a:lnSpc>
                        <a:buNone/>
                      </a:pPr>
                      <a:r>
                        <a:rPr lang="en-GB" sz="1200" b="0" i="0">
                          <a:solidFill>
                            <a:srgbClr val="000000"/>
                          </a:solidFill>
                          <a:effectLst/>
                          <a:latin typeface="Comic Sans MS" panose="030F0702030302020204" pitchFamily="66" charset="0"/>
                        </a:rPr>
                        <a:t>10/2/26- Safer Internet Day​</a:t>
                      </a:r>
                      <a:endParaRPr lang="en-GB" b="0" i="0">
                        <a:solidFill>
                          <a:srgbClr val="000000"/>
                        </a:solidFill>
                        <a:effectLst/>
                      </a:endParaRPr>
                    </a:p>
                    <a:p>
                      <a:pPr algn="l" fontAlgn="base">
                        <a:lnSpc>
                          <a:spcPts val="1425"/>
                        </a:lnSpc>
                        <a:buNone/>
                      </a:pPr>
                      <a:r>
                        <a:rPr lang="en-GB" sz="1200" b="0" i="0">
                          <a:solidFill>
                            <a:srgbClr val="000000"/>
                          </a:solidFill>
                          <a:effectLst/>
                          <a:latin typeface="Comic Sans MS" panose="030F0702030302020204" pitchFamily="66" charset="0"/>
                        </a:rPr>
                        <a:t>13/2/26- Dydd Miwsig Cymru​</a:t>
                      </a:r>
                      <a:endParaRPr lang="en-GB" b="0" i="0">
                        <a:solidFill>
                          <a:srgbClr val="000000"/>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F4E9E9"/>
                    </a:solidFill>
                  </a:tcPr>
                </a:tc>
                <a:extLst>
                  <a:ext uri="{0D108BD9-81ED-4DB2-BD59-A6C34878D82A}">
                    <a16:rowId xmlns:a16="http://schemas.microsoft.com/office/drawing/2014/main" val="673412832"/>
                  </a:ext>
                </a:extLst>
              </a:tr>
              <a:tr h="1487568">
                <a:tc>
                  <a:txBody>
                    <a:bodyPr/>
                    <a:lstStyle/>
                    <a:p>
                      <a:pPr algn="l" fontAlgn="base">
                        <a:lnSpc>
                          <a:spcPts val="1425"/>
                        </a:lnSpc>
                        <a:buNone/>
                      </a:pPr>
                      <a:r>
                        <a:rPr lang="en-GB" sz="1200" b="1" i="0">
                          <a:solidFill>
                            <a:srgbClr val="000000"/>
                          </a:solidFill>
                          <a:effectLst/>
                          <a:latin typeface="Comic Sans MS" panose="030F0702030302020204" pitchFamily="66" charset="0"/>
                        </a:rPr>
                        <a:t>March</a:t>
                      </a:r>
                      <a:r>
                        <a:rPr lang="en-GB" sz="1200" b="0" i="0">
                          <a:solidFill>
                            <a:srgbClr val="000000"/>
                          </a:solidFill>
                          <a:effectLst/>
                          <a:latin typeface="Comic Sans MS" panose="030F0702030302020204" pitchFamily="66" charset="0"/>
                        </a:rPr>
                        <a:t>​</a:t>
                      </a:r>
                      <a:endParaRPr lang="en-GB" b="0" i="0">
                        <a:solidFill>
                          <a:srgbClr val="000000"/>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E8D0D0"/>
                    </a:solidFill>
                  </a:tcPr>
                </a:tc>
                <a:tc>
                  <a:txBody>
                    <a:bodyPr/>
                    <a:lstStyle/>
                    <a:p>
                      <a:pPr algn="l" fontAlgn="base">
                        <a:lnSpc>
                          <a:spcPts val="1425"/>
                        </a:lnSpc>
                        <a:buNone/>
                      </a:pPr>
                      <a:r>
                        <a:rPr lang="en-GB" sz="1200" b="0" i="0" dirty="0">
                          <a:solidFill>
                            <a:srgbClr val="000000"/>
                          </a:solidFill>
                          <a:effectLst/>
                          <a:latin typeface="Comic Sans MS" panose="030F0702030302020204" pitchFamily="66" charset="0"/>
                        </a:rPr>
                        <a:t>2/3/26- St. David’s Celebration​</a:t>
                      </a:r>
                      <a:endParaRPr lang="en-GB" b="0" i="0" dirty="0">
                        <a:solidFill>
                          <a:srgbClr val="000000"/>
                        </a:solidFill>
                        <a:effectLst/>
                      </a:endParaRPr>
                    </a:p>
                    <a:p>
                      <a:pPr algn="l" fontAlgn="base">
                        <a:lnSpc>
                          <a:spcPts val="1425"/>
                        </a:lnSpc>
                        <a:buNone/>
                      </a:pPr>
                      <a:r>
                        <a:rPr lang="en-GB" sz="1200" b="0" i="0" dirty="0">
                          <a:solidFill>
                            <a:srgbClr val="000000"/>
                          </a:solidFill>
                          <a:effectLst/>
                          <a:latin typeface="Comic Sans MS" panose="030F0702030302020204" pitchFamily="66" charset="0"/>
                        </a:rPr>
                        <a:t>5/3/26- World Book Day​</a:t>
                      </a:r>
                      <a:endParaRPr lang="en-GB" b="0" i="0" dirty="0">
                        <a:solidFill>
                          <a:srgbClr val="000000"/>
                        </a:solidFill>
                        <a:effectLst/>
                      </a:endParaRPr>
                    </a:p>
                    <a:p>
                      <a:pPr algn="l" fontAlgn="base">
                        <a:lnSpc>
                          <a:spcPts val="1425"/>
                        </a:lnSpc>
                        <a:buNone/>
                      </a:pPr>
                      <a:r>
                        <a:rPr lang="en-GB" sz="1200" b="0" i="0" dirty="0">
                          <a:solidFill>
                            <a:srgbClr val="000000"/>
                          </a:solidFill>
                          <a:effectLst/>
                          <a:latin typeface="Comic Sans MS" panose="030F0702030302020204" pitchFamily="66" charset="0"/>
                        </a:rPr>
                        <a:t>9/3/26- British Science Week​</a:t>
                      </a:r>
                      <a:endParaRPr lang="en-GB" b="0" i="0" dirty="0">
                        <a:solidFill>
                          <a:srgbClr val="000000"/>
                        </a:solidFill>
                        <a:effectLst/>
                      </a:endParaRPr>
                    </a:p>
                    <a:p>
                      <a:pPr algn="l" fontAlgn="base">
                        <a:lnSpc>
                          <a:spcPts val="1425"/>
                        </a:lnSpc>
                        <a:buNone/>
                      </a:pPr>
                      <a:r>
                        <a:rPr lang="en-GB" sz="1200" b="0" i="0" dirty="0">
                          <a:solidFill>
                            <a:srgbClr val="000000"/>
                          </a:solidFill>
                          <a:effectLst/>
                          <a:latin typeface="Comic Sans MS" panose="030F0702030302020204" pitchFamily="66" charset="0"/>
                        </a:rPr>
                        <a:t>20/3/26- Red nose Day​</a:t>
                      </a:r>
                      <a:endParaRPr lang="en-GB" b="0" i="0" dirty="0">
                        <a:solidFill>
                          <a:srgbClr val="000000"/>
                        </a:solidFill>
                        <a:effectLst/>
                      </a:endParaRPr>
                    </a:p>
                    <a:p>
                      <a:pPr algn="l" fontAlgn="base">
                        <a:lnSpc>
                          <a:spcPts val="1425"/>
                        </a:lnSpc>
                        <a:buNone/>
                      </a:pPr>
                      <a:r>
                        <a:rPr lang="en-GB" sz="1200" b="0" i="0" dirty="0">
                          <a:solidFill>
                            <a:srgbClr val="000000"/>
                          </a:solidFill>
                          <a:effectLst/>
                          <a:latin typeface="Comic Sans MS" panose="030F0702030302020204" pitchFamily="66" charset="0"/>
                        </a:rPr>
                        <a:t>23-24/3/26- Parents Evening​</a:t>
                      </a:r>
                      <a:endParaRPr lang="en-GB" b="0" i="0" dirty="0">
                        <a:solidFill>
                          <a:srgbClr val="000000"/>
                        </a:solidFill>
                        <a:effectLst/>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E8D0D0"/>
                    </a:solidFill>
                  </a:tcPr>
                </a:tc>
                <a:extLst>
                  <a:ext uri="{0D108BD9-81ED-4DB2-BD59-A6C34878D82A}">
                    <a16:rowId xmlns:a16="http://schemas.microsoft.com/office/drawing/2014/main" val="2638692981"/>
                  </a:ext>
                </a:extLst>
              </a:tr>
            </a:tbl>
          </a:graphicData>
        </a:graphic>
      </p:graphicFrame>
      <p:sp>
        <p:nvSpPr>
          <p:cNvPr id="6" name="Rectangle 1">
            <a:extLst>
              <a:ext uri="{FF2B5EF4-FFF2-40B4-BE49-F238E27FC236}">
                <a16:creationId xmlns:a16="http://schemas.microsoft.com/office/drawing/2014/main" id="{BBF547B0-537A-1D82-19CA-16ABEA4143B9}"/>
              </a:ext>
            </a:extLst>
          </p:cNvPr>
          <p:cNvSpPr>
            <a:spLocks noChangeArrowheads="1"/>
          </p:cNvSpPr>
          <p:nvPr/>
        </p:nvSpPr>
        <p:spPr bwMode="auto">
          <a:xfrm>
            <a:off x="413762" y="5404969"/>
            <a:ext cx="1013729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9283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5"/>
          <p:cNvGrpSpPr/>
          <p:nvPr/>
        </p:nvGrpSpPr>
        <p:grpSpPr>
          <a:xfrm>
            <a:off x="-31750" y="74906"/>
            <a:ext cx="7556501" cy="2107739"/>
            <a:chOff x="0" y="0"/>
            <a:chExt cx="2892709" cy="755366"/>
          </a:xfrm>
          <a:solidFill>
            <a:srgbClr val="FF0000"/>
          </a:solidFill>
        </p:grpSpPr>
        <p:sp>
          <p:nvSpPr>
            <p:cNvPr id="16" name="Freeform 16"/>
            <p:cNvSpPr/>
            <p:nvPr/>
          </p:nvSpPr>
          <p:spPr>
            <a:xfrm>
              <a:off x="0" y="0"/>
              <a:ext cx="2892709" cy="755366"/>
            </a:xfrm>
            <a:custGeom>
              <a:avLst/>
              <a:gdLst/>
              <a:ahLst/>
              <a:cxnLst/>
              <a:rect l="l" t="t" r="r" b="b"/>
              <a:pathLst>
                <a:path w="2892709" h="755366">
                  <a:moveTo>
                    <a:pt x="0" y="0"/>
                  </a:moveTo>
                  <a:lnTo>
                    <a:pt x="2892709" y="0"/>
                  </a:lnTo>
                  <a:lnTo>
                    <a:pt x="2892709" y="755366"/>
                  </a:lnTo>
                  <a:lnTo>
                    <a:pt x="0" y="755366"/>
                  </a:lnTo>
                  <a:close/>
                </a:path>
              </a:pathLst>
            </a:custGeom>
            <a:grpFill/>
          </p:spPr>
          <p:txBody>
            <a:bodyPr/>
            <a:lstStyle/>
            <a:p>
              <a:endParaRPr lang="en-GB"/>
            </a:p>
          </p:txBody>
        </p:sp>
        <p:sp>
          <p:nvSpPr>
            <p:cNvPr id="17" name="TextBox 17"/>
            <p:cNvSpPr txBox="1"/>
            <p:nvPr/>
          </p:nvSpPr>
          <p:spPr>
            <a:xfrm>
              <a:off x="0" y="-28575"/>
              <a:ext cx="2892709" cy="783941"/>
            </a:xfrm>
            <a:prstGeom prst="rect">
              <a:avLst/>
            </a:prstGeom>
            <a:grpFill/>
          </p:spPr>
          <p:txBody>
            <a:bodyPr lIns="50800" tIns="50800" rIns="50800" bIns="50800" rtlCol="0" anchor="ctr"/>
            <a:lstStyle/>
            <a:p>
              <a:pPr algn="ctr">
                <a:lnSpc>
                  <a:spcPts val="1960"/>
                </a:lnSpc>
              </a:pPr>
              <a:endParaRPr/>
            </a:p>
          </p:txBody>
        </p:sp>
      </p:grpSp>
      <p:grpSp>
        <p:nvGrpSpPr>
          <p:cNvPr id="18" name="Group 18"/>
          <p:cNvGrpSpPr/>
          <p:nvPr/>
        </p:nvGrpSpPr>
        <p:grpSpPr>
          <a:xfrm>
            <a:off x="756000" y="1706064"/>
            <a:ext cx="6048000" cy="398942"/>
            <a:chOff x="0" y="0"/>
            <a:chExt cx="2167467" cy="142972"/>
          </a:xfrm>
          <a:solidFill>
            <a:srgbClr val="FFFFCC"/>
          </a:solidFill>
        </p:grpSpPr>
        <p:sp>
          <p:nvSpPr>
            <p:cNvPr id="19" name="Freeform 19"/>
            <p:cNvSpPr/>
            <p:nvPr/>
          </p:nvSpPr>
          <p:spPr>
            <a:xfrm>
              <a:off x="0" y="0"/>
              <a:ext cx="2167467" cy="142972"/>
            </a:xfrm>
            <a:custGeom>
              <a:avLst/>
              <a:gdLst/>
              <a:ahLst/>
              <a:cxnLst/>
              <a:rect l="l" t="t" r="r" b="b"/>
              <a:pathLst>
                <a:path w="2167467" h="142972">
                  <a:moveTo>
                    <a:pt x="0" y="0"/>
                  </a:moveTo>
                  <a:lnTo>
                    <a:pt x="2167467" y="0"/>
                  </a:lnTo>
                  <a:lnTo>
                    <a:pt x="2167467" y="142972"/>
                  </a:lnTo>
                  <a:lnTo>
                    <a:pt x="0" y="142972"/>
                  </a:lnTo>
                  <a:close/>
                </a:path>
              </a:pathLst>
            </a:custGeom>
            <a:grpFill/>
            <a:ln cap="sq">
              <a:noFill/>
              <a:prstDash val="solid"/>
              <a:miter/>
            </a:ln>
          </p:spPr>
          <p:txBody>
            <a:bodyPr/>
            <a:lstStyle/>
            <a:p>
              <a:endParaRPr lang="en-GB"/>
            </a:p>
          </p:txBody>
        </p:sp>
        <p:sp>
          <p:nvSpPr>
            <p:cNvPr id="20" name="TextBox 20"/>
            <p:cNvSpPr txBox="1"/>
            <p:nvPr/>
          </p:nvSpPr>
          <p:spPr>
            <a:xfrm>
              <a:off x="0" y="-28575"/>
              <a:ext cx="2167467" cy="171547"/>
            </a:xfrm>
            <a:prstGeom prst="rect">
              <a:avLst/>
            </a:prstGeom>
            <a:grpFill/>
          </p:spPr>
          <p:txBody>
            <a:bodyPr lIns="50800" tIns="50800" rIns="50800" bIns="50800" rtlCol="0" anchor="ctr"/>
            <a:lstStyle/>
            <a:p>
              <a:pPr algn="ctr">
                <a:lnSpc>
                  <a:spcPts val="1960"/>
                </a:lnSpc>
                <a:spcBef>
                  <a:spcPct val="0"/>
                </a:spcBef>
              </a:pPr>
              <a:endParaRPr/>
            </a:p>
          </p:txBody>
        </p:sp>
      </p:grpSp>
      <p:sp>
        <p:nvSpPr>
          <p:cNvPr id="21" name="TextBox 21"/>
          <p:cNvSpPr txBox="1"/>
          <p:nvPr/>
        </p:nvSpPr>
        <p:spPr>
          <a:xfrm>
            <a:off x="489151" y="442122"/>
            <a:ext cx="6556743" cy="781304"/>
          </a:xfrm>
          <a:prstGeom prst="rect">
            <a:avLst/>
          </a:prstGeom>
        </p:spPr>
        <p:txBody>
          <a:bodyPr lIns="0" tIns="0" rIns="0" bIns="0" rtlCol="0" anchor="t">
            <a:spAutoFit/>
          </a:bodyPr>
          <a:lstStyle/>
          <a:p>
            <a:pPr algn="ctr">
              <a:lnSpc>
                <a:spcPts val="5794"/>
              </a:lnSpc>
            </a:pPr>
            <a:r>
              <a:rPr lang="en-US" sz="6600" b="1" dirty="0">
                <a:solidFill>
                  <a:srgbClr val="D9C179"/>
                </a:solidFill>
                <a:ea typeface="Helvetica World Bold"/>
                <a:cs typeface="Helvetica World Bold"/>
              </a:rPr>
              <a:t>Sealions</a:t>
            </a:r>
            <a:endParaRPr lang="en-US" sz="6600" b="1" dirty="0">
              <a:solidFill>
                <a:srgbClr val="D9C179"/>
              </a:solidFill>
              <a:ea typeface="Helvetica World Bold"/>
              <a:cs typeface="Helvetica World Bold"/>
              <a:sym typeface="Helvetica World Bold"/>
            </a:endParaRPr>
          </a:p>
        </p:txBody>
      </p:sp>
      <p:sp>
        <p:nvSpPr>
          <p:cNvPr id="22" name="TextBox 22"/>
          <p:cNvSpPr txBox="1"/>
          <p:nvPr/>
        </p:nvSpPr>
        <p:spPr>
          <a:xfrm>
            <a:off x="1096187" y="1723607"/>
            <a:ext cx="5367626" cy="301365"/>
          </a:xfrm>
          <a:prstGeom prst="rect">
            <a:avLst/>
          </a:prstGeom>
        </p:spPr>
        <p:txBody>
          <a:bodyPr lIns="0" tIns="0" rIns="0" bIns="0" rtlCol="0" anchor="t">
            <a:spAutoFit/>
          </a:bodyPr>
          <a:lstStyle/>
          <a:p>
            <a:pPr algn="ctr">
              <a:lnSpc>
                <a:spcPts val="2520"/>
              </a:lnSpc>
            </a:pPr>
            <a:r>
              <a:rPr lang="en-US" b="1" dirty="0">
                <a:solidFill>
                  <a:srgbClr val="545454"/>
                </a:solidFill>
                <a:latin typeface="+mj-lt"/>
                <a:ea typeface="Helvetica World"/>
                <a:cs typeface="Arial" panose="020B0604020202020204" pitchFamily="34" charset="0"/>
                <a:sym typeface="Helvetica World"/>
              </a:rPr>
              <a:t>Penclawdd Primary School : Autumn Term 2025</a:t>
            </a:r>
            <a:endParaRPr lang="en-US" sz="1800" b="1" dirty="0">
              <a:solidFill>
                <a:srgbClr val="545454"/>
              </a:solidFill>
              <a:latin typeface="+mj-lt"/>
              <a:ea typeface="Helvetica World"/>
              <a:cs typeface="Arial" panose="020B0604020202020204" pitchFamily="34" charset="0"/>
              <a:sym typeface="Helvetica World"/>
            </a:endParaRPr>
          </a:p>
        </p:txBody>
      </p:sp>
      <p:grpSp>
        <p:nvGrpSpPr>
          <p:cNvPr id="37" name="Group 37"/>
          <p:cNvGrpSpPr/>
          <p:nvPr/>
        </p:nvGrpSpPr>
        <p:grpSpPr>
          <a:xfrm>
            <a:off x="0" y="10161755"/>
            <a:ext cx="7556501" cy="553870"/>
            <a:chOff x="0" y="0"/>
            <a:chExt cx="2892709" cy="296522"/>
          </a:xfrm>
          <a:solidFill>
            <a:srgbClr val="FF0000"/>
          </a:solidFill>
        </p:grpSpPr>
        <p:sp>
          <p:nvSpPr>
            <p:cNvPr id="38" name="Freeform 38"/>
            <p:cNvSpPr/>
            <p:nvPr/>
          </p:nvSpPr>
          <p:spPr>
            <a:xfrm>
              <a:off x="0" y="0"/>
              <a:ext cx="2892709" cy="296522"/>
            </a:xfrm>
            <a:custGeom>
              <a:avLst/>
              <a:gdLst/>
              <a:ahLst/>
              <a:cxnLst/>
              <a:rect l="l" t="t" r="r" b="b"/>
              <a:pathLst>
                <a:path w="2892709" h="296522">
                  <a:moveTo>
                    <a:pt x="0" y="0"/>
                  </a:moveTo>
                  <a:lnTo>
                    <a:pt x="2892709" y="0"/>
                  </a:lnTo>
                  <a:lnTo>
                    <a:pt x="2892709" y="296522"/>
                  </a:lnTo>
                  <a:lnTo>
                    <a:pt x="0" y="296522"/>
                  </a:lnTo>
                  <a:close/>
                </a:path>
              </a:pathLst>
            </a:custGeom>
            <a:grpFill/>
          </p:spPr>
          <p:txBody>
            <a:bodyPr/>
            <a:lstStyle/>
            <a:p>
              <a:endParaRPr lang="en-GB"/>
            </a:p>
          </p:txBody>
        </p:sp>
        <p:sp>
          <p:nvSpPr>
            <p:cNvPr id="39" name="TextBox 39"/>
            <p:cNvSpPr txBox="1"/>
            <p:nvPr/>
          </p:nvSpPr>
          <p:spPr>
            <a:xfrm>
              <a:off x="0" y="-28575"/>
              <a:ext cx="2892709" cy="325097"/>
            </a:xfrm>
            <a:prstGeom prst="rect">
              <a:avLst/>
            </a:prstGeom>
            <a:grpFill/>
          </p:spPr>
          <p:txBody>
            <a:bodyPr lIns="50800" tIns="50800" rIns="50800" bIns="50800" rtlCol="0" anchor="ctr"/>
            <a:lstStyle/>
            <a:p>
              <a:pPr algn="ctr">
                <a:lnSpc>
                  <a:spcPts val="1960"/>
                </a:lnSpc>
              </a:pPr>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65" y="200073"/>
            <a:ext cx="1245870" cy="126603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3299" y="13662"/>
            <a:ext cx="1301401" cy="1624015"/>
          </a:xfrm>
          <a:prstGeom prst="rect">
            <a:avLst/>
          </a:prstGeom>
        </p:spPr>
      </p:pic>
      <p:sp>
        <p:nvSpPr>
          <p:cNvPr id="52" name="TextBox 51"/>
          <p:cNvSpPr txBox="1"/>
          <p:nvPr/>
        </p:nvSpPr>
        <p:spPr>
          <a:xfrm>
            <a:off x="1221244" y="10161755"/>
            <a:ext cx="5802425" cy="369332"/>
          </a:xfrm>
          <a:prstGeom prst="rect">
            <a:avLst/>
          </a:prstGeom>
          <a:noFill/>
        </p:spPr>
        <p:txBody>
          <a:bodyPr wrap="square" rtlCol="0">
            <a:spAutoFit/>
          </a:bodyPr>
          <a:lstStyle/>
          <a:p>
            <a:r>
              <a:rPr lang="en-GB" b="1" i="1" dirty="0"/>
              <a:t>A happy face, a learning place , a growing space</a:t>
            </a:r>
          </a:p>
        </p:txBody>
      </p:sp>
      <p:graphicFrame>
        <p:nvGraphicFramePr>
          <p:cNvPr id="4" name="Table 3"/>
          <p:cNvGraphicFramePr>
            <a:graphicFrameLocks noGrp="1"/>
          </p:cNvGraphicFramePr>
          <p:nvPr>
            <p:extLst>
              <p:ext uri="{D42A27DB-BD31-4B8C-83A1-F6EECF244321}">
                <p14:modId xmlns:p14="http://schemas.microsoft.com/office/powerpoint/2010/main" val="1201207242"/>
              </p:ext>
            </p:extLst>
          </p:nvPr>
        </p:nvGraphicFramePr>
        <p:xfrm>
          <a:off x="1822578" y="2222512"/>
          <a:ext cx="5608116" cy="914400"/>
        </p:xfrm>
        <a:graphic>
          <a:graphicData uri="http://schemas.openxmlformats.org/drawingml/2006/table">
            <a:tbl>
              <a:tblPr firstRow="1" bandRow="1">
                <a:tableStyleId>{5C22544A-7EE6-4342-B048-85BDC9FD1C3A}</a:tableStyleId>
              </a:tblPr>
              <a:tblGrid>
                <a:gridCol w="5608116">
                  <a:extLst>
                    <a:ext uri="{9D8B030D-6E8A-4147-A177-3AD203B41FA5}">
                      <a16:colId xmlns:a16="http://schemas.microsoft.com/office/drawing/2014/main" val="2547720601"/>
                    </a:ext>
                  </a:extLst>
                </a:gridCol>
              </a:tblGrid>
              <a:tr h="304502">
                <a:tc>
                  <a:txBody>
                    <a:bodyPr/>
                    <a:lstStyle/>
                    <a:p>
                      <a:r>
                        <a:rPr lang="en-GB" sz="1200" dirty="0">
                          <a:latin typeface="Arial" panose="020B0604020202020204" pitchFamily="34" charset="0"/>
                          <a:cs typeface="Arial" panose="020B0604020202020204" pitchFamily="34" charset="0"/>
                        </a:rPr>
                        <a:t>Literacy. Maths,</a:t>
                      </a:r>
                      <a:r>
                        <a:rPr lang="en-GB" sz="1200" baseline="0" dirty="0">
                          <a:latin typeface="Arial" panose="020B0604020202020204" pitchFamily="34" charset="0"/>
                          <a:cs typeface="Arial" panose="020B0604020202020204" pitchFamily="34" charset="0"/>
                        </a:rPr>
                        <a:t> Topic and Reading Spine</a:t>
                      </a:r>
                      <a:r>
                        <a:rPr lang="en-GB" sz="1200" dirty="0">
                          <a:latin typeface="Arial" panose="020B0604020202020204" pitchFamily="34" charset="0"/>
                          <a:cs typeface="Arial" panose="020B0604020202020204" pitchFamily="34" charset="0"/>
                        </a:rPr>
                        <a:t>– please find on our</a:t>
                      </a:r>
                      <a:r>
                        <a:rPr lang="en-GB" sz="1200" baseline="0" dirty="0">
                          <a:latin typeface="Arial" panose="020B0604020202020204" pitchFamily="34" charset="0"/>
                          <a:cs typeface="Arial" panose="020B0604020202020204" pitchFamily="34" charset="0"/>
                        </a:rPr>
                        <a:t> online class page</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76094436"/>
                  </a:ext>
                </a:extLst>
              </a:tr>
              <a:tr h="426303">
                <a:tc>
                  <a:txBody>
                    <a:bodyPr/>
                    <a:lstStyle/>
                    <a:p>
                      <a:r>
                        <a:rPr lang="en-GB" sz="1200" dirty="0">
                          <a:latin typeface="Arial" panose="020B0604020202020204" pitchFamily="34" charset="0"/>
                          <a:cs typeface="Arial" panose="020B0604020202020204" pitchFamily="34" charset="0"/>
                          <a:hlinkClick r:id="rId4"/>
                        </a:rPr>
                        <a:t>https://www.penclawddprimary.co.uk/class-pages-and-online-learning/sea-lions-progression-step-2/home-learning</a:t>
                      </a:r>
                      <a:r>
                        <a:rPr lang="en-GB" sz="1200" dirty="0">
                          <a:latin typeface="Arial" panose="020B0604020202020204" pitchFamily="34" charset="0"/>
                          <a:cs typeface="Arial" panose="020B0604020202020204" pitchFamily="34" charset="0"/>
                        </a:rPr>
                        <a:t> </a:t>
                      </a:r>
                    </a:p>
                  </a:txBody>
                  <a:tcPr/>
                </a:tc>
                <a:extLst>
                  <a:ext uri="{0D108BD9-81ED-4DB2-BD59-A6C34878D82A}">
                    <a16:rowId xmlns:a16="http://schemas.microsoft.com/office/drawing/2014/main" val="3017324810"/>
                  </a:ext>
                </a:extLst>
              </a:tr>
            </a:tbl>
          </a:graphicData>
        </a:graphic>
      </p:graphicFrame>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t="23981" b="27282"/>
          <a:stretch/>
        </p:blipFill>
        <p:spPr>
          <a:xfrm>
            <a:off x="41272" y="2316628"/>
            <a:ext cx="1751994" cy="853859"/>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4106602350"/>
              </p:ext>
            </p:extLst>
          </p:nvPr>
        </p:nvGraphicFramePr>
        <p:xfrm>
          <a:off x="204108" y="3194891"/>
          <a:ext cx="7226586" cy="4280263"/>
        </p:xfrm>
        <a:graphic>
          <a:graphicData uri="http://schemas.openxmlformats.org/drawingml/2006/table">
            <a:tbl>
              <a:tblPr firstRow="1" bandRow="1">
                <a:tableStyleId>{5C22544A-7EE6-4342-B048-85BDC9FD1C3A}</a:tableStyleId>
              </a:tblPr>
              <a:tblGrid>
                <a:gridCol w="983342">
                  <a:extLst>
                    <a:ext uri="{9D8B030D-6E8A-4147-A177-3AD203B41FA5}">
                      <a16:colId xmlns:a16="http://schemas.microsoft.com/office/drawing/2014/main" val="632972030"/>
                    </a:ext>
                  </a:extLst>
                </a:gridCol>
                <a:gridCol w="6243244">
                  <a:extLst>
                    <a:ext uri="{9D8B030D-6E8A-4147-A177-3AD203B41FA5}">
                      <a16:colId xmlns:a16="http://schemas.microsoft.com/office/drawing/2014/main" val="1858189808"/>
                    </a:ext>
                  </a:extLst>
                </a:gridCol>
              </a:tblGrid>
              <a:tr h="294231">
                <a:tc gridSpan="2">
                  <a:txBody>
                    <a:bodyPr/>
                    <a:lstStyle/>
                    <a:p>
                      <a:pPr algn="l"/>
                      <a:r>
                        <a:rPr lang="en-GB" sz="1400" dirty="0">
                          <a:latin typeface="Arial" panose="020B0604020202020204" pitchFamily="34" charset="0"/>
                          <a:cs typeface="Arial" panose="020B0604020202020204" pitchFamily="34" charset="0"/>
                        </a:rPr>
                        <a:t>How can</a:t>
                      </a:r>
                      <a:r>
                        <a:rPr lang="en-GB" sz="1400" baseline="0" dirty="0">
                          <a:latin typeface="Arial" panose="020B0604020202020204" pitchFamily="34" charset="0"/>
                          <a:cs typeface="Arial" panose="020B0604020202020204" pitchFamily="34" charset="0"/>
                        </a:rPr>
                        <a:t> you support at home</a:t>
                      </a:r>
                      <a:endParaRPr lang="en-GB" sz="1400" dirty="0">
                        <a:latin typeface="Arial" panose="020B060402020202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2650753329"/>
                  </a:ext>
                </a:extLst>
              </a:tr>
              <a:tr h="1324041">
                <a:tc>
                  <a:txBody>
                    <a:bodyPr/>
                    <a:lstStyle/>
                    <a:p>
                      <a:r>
                        <a:rPr lang="en-GB" sz="1200" b="1" dirty="0">
                          <a:latin typeface="Arial" panose="020B0604020202020204" pitchFamily="34" charset="0"/>
                          <a:cs typeface="Arial" panose="020B0604020202020204" pitchFamily="34" charset="0"/>
                        </a:rPr>
                        <a:t>Spelling / Phonics</a:t>
                      </a:r>
                    </a:p>
                  </a:txBody>
                  <a:tcPr/>
                </a:tc>
                <a:tc>
                  <a:txBody>
                    <a:bodyPr/>
                    <a:lstStyle/>
                    <a:p>
                      <a:pPr algn="just"/>
                      <a:r>
                        <a:rPr lang="en-GB" sz="1400" dirty="0"/>
                        <a:t>Practise the sounds and spellings your child brings home. Little and often is best, and short, fun activities (like spotting words in the environment) really help them remember.</a:t>
                      </a:r>
                      <a:endParaRPr lang="en-GB" sz="14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80428741"/>
                  </a:ext>
                </a:extLst>
              </a:tr>
              <a:tr h="1706542">
                <a:tc>
                  <a:txBody>
                    <a:bodyPr/>
                    <a:lstStyle/>
                    <a:p>
                      <a:r>
                        <a:rPr lang="en-GB" sz="1200" b="1" dirty="0">
                          <a:latin typeface="Arial" panose="020B0604020202020204" pitchFamily="34" charset="0"/>
                          <a:cs typeface="Arial" panose="020B0604020202020204" pitchFamily="34" charset="0"/>
                        </a:rPr>
                        <a:t>Reading Books</a:t>
                      </a:r>
                    </a:p>
                  </a:txBody>
                  <a:tcPr/>
                </a:tc>
                <a:tc>
                  <a:txBody>
                    <a:bodyPr/>
                    <a:lstStyle/>
                    <a:p>
                      <a:pPr algn="just"/>
                      <a:r>
                        <a:rPr lang="en-GB" sz="1400" b="0" dirty="0">
                          <a:latin typeface="+mj-lt"/>
                        </a:rPr>
                        <a:t>Encouraging your child to read at home regularly helps build confidence, comprehension, and a love of stories 📚✨. You can explore some great reads by clicking this link to access our Reading Spine, full of exciting books for all interests. Don’t forget — children should bring their reading books to school every day so they can enjoy reading in class and at home!</a:t>
                      </a:r>
                    </a:p>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21035557"/>
                  </a:ext>
                </a:extLst>
              </a:tr>
              <a:tr h="768647">
                <a:tc>
                  <a:txBody>
                    <a:bodyPr/>
                    <a:lstStyle/>
                    <a:p>
                      <a:r>
                        <a:rPr lang="en-GB" sz="1200" b="1" i="0" kern="1200" dirty="0">
                          <a:solidFill>
                            <a:schemeClr val="dk1"/>
                          </a:solidFill>
                          <a:effectLst/>
                          <a:latin typeface="Arial" panose="020B0604020202020204" pitchFamily="34" charset="0"/>
                          <a:ea typeface="+mn-ea"/>
                          <a:cs typeface="Arial" panose="020B0604020202020204" pitchFamily="34" charset="0"/>
                        </a:rPr>
                        <a:t>Maths At Home</a:t>
                      </a:r>
                    </a:p>
                  </a:txBody>
                  <a:tcPr/>
                </a:tc>
                <a:tc>
                  <a:txBody>
                    <a:bodyPr/>
                    <a:lstStyle/>
                    <a:p>
                      <a:r>
                        <a:rPr lang="en-GB" sz="1400" dirty="0"/>
                        <a:t>Encourage your child to practise number skills at home, such as counting forwards and backwards, number bonds, simple addition and subtraction, and recognising shapes. Everyday activities like cooking, shopping, or spotting house numbers are a great way to make maths fun and practical. </a:t>
                      </a:r>
                      <a:endParaRPr lang="en-GB" sz="1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525372500"/>
                  </a:ext>
                </a:extLst>
              </a:tr>
            </a:tbl>
          </a:graphicData>
        </a:graphic>
      </p:graphicFrame>
      <p:sp>
        <p:nvSpPr>
          <p:cNvPr id="6" name="TextBox 5"/>
          <p:cNvSpPr txBox="1"/>
          <p:nvPr/>
        </p:nvSpPr>
        <p:spPr>
          <a:xfrm>
            <a:off x="204108" y="7668894"/>
            <a:ext cx="3574142" cy="2308324"/>
          </a:xfrm>
          <a:prstGeom prst="rect">
            <a:avLst/>
          </a:prstGeom>
          <a:solidFill>
            <a:srgbClr val="FFFFCC"/>
          </a:solidFill>
        </p:spPr>
        <p:txBody>
          <a:bodyPr wrap="square" rtlCol="0">
            <a:spAutoFit/>
          </a:bodyPr>
          <a:lstStyle/>
          <a:p>
            <a:pPr algn="ctr"/>
            <a:r>
              <a:rPr lang="en-GB" b="1" dirty="0" err="1">
                <a:latin typeface="+mj-lt"/>
                <a:cs typeface="Arial" panose="020B0604020202020204" pitchFamily="34" charset="0"/>
              </a:rPr>
              <a:t>SeeSaw</a:t>
            </a:r>
            <a:endParaRPr lang="en-GB" b="1" dirty="0">
              <a:latin typeface="+mj-lt"/>
              <a:cs typeface="Arial" panose="020B0604020202020204" pitchFamily="34" charset="0"/>
            </a:endParaRPr>
          </a:p>
          <a:p>
            <a:pPr algn="just"/>
            <a:r>
              <a:rPr lang="en-GB" sz="1400" dirty="0">
                <a:latin typeface="+mj-lt"/>
                <a:cs typeface="Arial" panose="020B0604020202020204" pitchFamily="34" charset="0"/>
              </a:rPr>
              <a:t>If you have not yet received your Seesaw code, please contact us as soon as possible. Weekly updates—including important information, photographs, and highlights of classroom activities—will be shared via Seesaw. Please note that during teaching hours, I may not be able to respond to messages immediately. If your message is urgent, kindly contact the school office directly.</a:t>
            </a:r>
          </a:p>
        </p:txBody>
      </p:sp>
      <p:sp>
        <p:nvSpPr>
          <p:cNvPr id="7" name="TextBox 6"/>
          <p:cNvSpPr txBox="1"/>
          <p:nvPr/>
        </p:nvSpPr>
        <p:spPr>
          <a:xfrm>
            <a:off x="3871163" y="7663745"/>
            <a:ext cx="3559531" cy="1231106"/>
          </a:xfrm>
          <a:prstGeom prst="rect">
            <a:avLst/>
          </a:prstGeom>
          <a:solidFill>
            <a:srgbClr val="FFFF00"/>
          </a:solidFill>
        </p:spPr>
        <p:txBody>
          <a:bodyPr wrap="square" rtlCol="0">
            <a:spAutoFit/>
          </a:bodyPr>
          <a:lstStyle/>
          <a:p>
            <a:pPr algn="ctr"/>
            <a:r>
              <a:rPr lang="en-GB" b="1" dirty="0">
                <a:latin typeface="Arial" panose="020B0604020202020204" pitchFamily="34" charset="0"/>
                <a:cs typeface="Arial" panose="020B0604020202020204" pitchFamily="34" charset="0"/>
              </a:rPr>
              <a:t>Be On Time! </a:t>
            </a:r>
          </a:p>
          <a:p>
            <a:pPr algn="just"/>
            <a:r>
              <a:rPr lang="en-GB" sz="1400" dirty="0">
                <a:cs typeface="Arial" panose="020B0604020202020204" pitchFamily="34" charset="0"/>
              </a:rPr>
              <a:t>Please ensure your child arrives promptly for school each day. Lessons begin at 8:50am, and a calm, punctual start helps children settle quickly and get the most from their learning.</a:t>
            </a:r>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9446" y="9044876"/>
            <a:ext cx="974223" cy="974223"/>
          </a:xfrm>
          <a:prstGeom prst="ellipse">
            <a:avLst/>
          </a:prstGeom>
        </p:spPr>
      </p:pic>
      <p:sp>
        <p:nvSpPr>
          <p:cNvPr id="24" name="TextBox 23">
            <a:extLst>
              <a:ext uri="{FF2B5EF4-FFF2-40B4-BE49-F238E27FC236}">
                <a16:creationId xmlns:a16="http://schemas.microsoft.com/office/drawing/2014/main" id="{9FDCD81B-3215-4856-80F2-EF7D72C4E4D9}"/>
              </a:ext>
            </a:extLst>
          </p:cNvPr>
          <p:cNvSpPr txBox="1"/>
          <p:nvPr/>
        </p:nvSpPr>
        <p:spPr>
          <a:xfrm>
            <a:off x="3898327" y="9003619"/>
            <a:ext cx="1752601" cy="1015663"/>
          </a:xfrm>
          <a:prstGeom prst="rect">
            <a:avLst/>
          </a:prstGeom>
          <a:solidFill>
            <a:srgbClr val="92D050"/>
          </a:solidFill>
        </p:spPr>
        <p:txBody>
          <a:bodyPr wrap="square" rtlCol="0">
            <a:spAutoFit/>
          </a:bodyPr>
          <a:lstStyle/>
          <a:p>
            <a:pPr algn="ctr"/>
            <a:r>
              <a:rPr lang="en-GB" b="1" u="sng" dirty="0">
                <a:cs typeface="Arial" panose="020B0604020202020204" pitchFamily="34" charset="0"/>
              </a:rPr>
              <a:t>Attendance</a:t>
            </a:r>
            <a:endParaRPr lang="en-GB" sz="1200" b="1" u="sng" dirty="0">
              <a:cs typeface="Arial" panose="020B0604020202020204" pitchFamily="34" charset="0"/>
            </a:endParaRPr>
          </a:p>
          <a:p>
            <a:pPr algn="just"/>
            <a:r>
              <a:rPr lang="en-GB" sz="1400" dirty="0">
                <a:cs typeface="Arial" panose="020B0604020202020204" pitchFamily="34" charset="0"/>
              </a:rPr>
              <a:t>Please report your child`s absence via this form – </a:t>
            </a:r>
            <a:r>
              <a:rPr lang="en-GB" sz="1400" dirty="0">
                <a:cs typeface="Arial" panose="020B0604020202020204" pitchFamily="34" charset="0"/>
                <a:hlinkClick r:id="rId7"/>
              </a:rPr>
              <a:t>click here</a:t>
            </a:r>
            <a:endParaRPr lang="en-GB" sz="1400" dirty="0">
              <a:cs typeface="Arial" panose="020B0604020202020204" pitchFamily="34" charset="0"/>
            </a:endParaRPr>
          </a:p>
        </p:txBody>
      </p:sp>
    </p:spTree>
    <p:extLst>
      <p:ext uri="{BB962C8B-B14F-4D97-AF65-F5344CB8AC3E}">
        <p14:creationId xmlns:p14="http://schemas.microsoft.com/office/powerpoint/2010/main" val="6249481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b4f10a8-045a-4ff4-8ba8-f92582185811" xsi:nil="true"/>
    <lcf76f155ced4ddcb4097134ff3c332f xmlns="4d1a9fa2-fc0a-4d9b-b1f2-d9d5f7f2296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617A83AC5965449133A2F735047ADB" ma:contentTypeVersion="16" ma:contentTypeDescription="Create a new document." ma:contentTypeScope="" ma:versionID="a269975606a8904352029a573562ccf3">
  <xsd:schema xmlns:xsd="http://www.w3.org/2001/XMLSchema" xmlns:xs="http://www.w3.org/2001/XMLSchema" xmlns:p="http://schemas.microsoft.com/office/2006/metadata/properties" xmlns:ns2="4d1a9fa2-fc0a-4d9b-b1f2-d9d5f7f22961" xmlns:ns3="0b4f10a8-045a-4ff4-8ba8-f92582185811" targetNamespace="http://schemas.microsoft.com/office/2006/metadata/properties" ma:root="true" ma:fieldsID="9e9a289f43979931335f44927780b013" ns2:_="" ns3:_="">
    <xsd:import namespace="4d1a9fa2-fc0a-4d9b-b1f2-d9d5f7f22961"/>
    <xsd:import namespace="0b4f10a8-045a-4ff4-8ba8-f925821858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d1a9fa2-fc0a-4d9b-b1f2-d9d5f7f2296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4f10a8-045a-4ff4-8ba8-f92582185811"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2b201b37-a57d-466a-9fb2-39fa254c48ea}" ma:internalName="TaxCatchAll" ma:showField="CatchAllData" ma:web="0b4f10a8-045a-4ff4-8ba8-f925821858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995F16-3531-40D5-8CD3-470D2A115DEC}">
  <ds:schemaRefs>
    <ds:schemaRef ds:uri="http://www.w3.org/XML/1998/namespace"/>
    <ds:schemaRef ds:uri="http://purl.org/dc/terms/"/>
    <ds:schemaRef ds:uri="http://purl.org/dc/dcmitype/"/>
    <ds:schemaRef ds:uri="http://schemas.microsoft.com/office/2006/documentManagement/types"/>
    <ds:schemaRef ds:uri="0b4f10a8-045a-4ff4-8ba8-f92582185811"/>
    <ds:schemaRef ds:uri="http://schemas.microsoft.com/office/infopath/2007/PartnerControls"/>
    <ds:schemaRef ds:uri="http://purl.org/dc/elements/1.1/"/>
    <ds:schemaRef ds:uri="http://schemas.openxmlformats.org/package/2006/metadata/core-properties"/>
    <ds:schemaRef ds:uri="4d1a9fa2-fc0a-4d9b-b1f2-d9d5f7f22961"/>
    <ds:schemaRef ds:uri="http://schemas.microsoft.com/office/2006/metadata/properties"/>
  </ds:schemaRefs>
</ds:datastoreItem>
</file>

<file path=customXml/itemProps2.xml><?xml version="1.0" encoding="utf-8"?>
<ds:datastoreItem xmlns:ds="http://schemas.openxmlformats.org/officeDocument/2006/customXml" ds:itemID="{8F0DFBD5-71C0-4B1C-AB28-BD49BB12ED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d1a9fa2-fc0a-4d9b-b1f2-d9d5f7f22961"/>
    <ds:schemaRef ds:uri="0b4f10a8-045a-4ff4-8ba8-f925821858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2AC060-AA5A-47AF-903D-F23BEB43A9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786</TotalTime>
  <Words>2376</Words>
  <Application>Microsoft Office PowerPoint</Application>
  <PresentationFormat>Custom</PresentationFormat>
  <Paragraphs>132</Paragraphs>
  <Slides>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Times New Roman</vt:lpstr>
      <vt:lpstr>Calibri</vt:lpstr>
      <vt:lpstr>Helvetica World Bold</vt:lpstr>
      <vt:lpstr>Aptos</vt:lpstr>
      <vt:lpstr>Arial</vt:lpstr>
      <vt:lpstr>Helvetica World</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Kristen Butts</dc:creator>
  <cp:lastModifiedBy>BRADFIELD M. (2247298)</cp:lastModifiedBy>
  <cp:revision>96</cp:revision>
  <dcterms:created xsi:type="dcterms:W3CDTF">2006-08-16T00:00:00Z</dcterms:created>
  <dcterms:modified xsi:type="dcterms:W3CDTF">2026-01-12T09:17:18Z</dcterms:modified>
  <dc:identifier>DAGx1qUAz3o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0x0101005F617A83AC5965449133A2F735047ADB</vt:lpwstr>
  </property>
  <property fmtid="{D5CDD505-2E9C-101B-9397-08002B2CF9AE}" pid="3" name="Order">
    <vt:r8>3965200</vt:r8>
  </property>
  <property fmtid="{D5CDD505-2E9C-101B-9397-08002B2CF9AE}" pid="4" name="_ExtendedDescription">
    <vt:lpwstr/>
  </property>
  <property fmtid="{D5CDD505-2E9C-101B-9397-08002B2CF9AE}" pid="5" name="TriggerFlowInfo">
    <vt:lpwstr/>
  </property>
  <property fmtid="{D5CDD505-2E9C-101B-9397-08002B2CF9AE}" pid="6" name="ComplianceAssetId">
    <vt:lpwstr/>
  </property>
  <property fmtid="{D5CDD505-2E9C-101B-9397-08002B2CF9AE}" pid="7" name="MediaServiceImageTags">
    <vt:lpwstr/>
  </property>
</Properties>
</file>